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3" r:id="rId2"/>
    <p:sldId id="404" r:id="rId3"/>
    <p:sldId id="403" r:id="rId4"/>
    <p:sldId id="285" r:id="rId5"/>
    <p:sldId id="286" r:id="rId6"/>
    <p:sldId id="270" r:id="rId7"/>
    <p:sldId id="485" r:id="rId8"/>
    <p:sldId id="495" r:id="rId9"/>
    <p:sldId id="496" r:id="rId10"/>
    <p:sldId id="488" r:id="rId11"/>
    <p:sldId id="497" r:id="rId12"/>
    <p:sldId id="493" r:id="rId13"/>
    <p:sldId id="492" r:id="rId14"/>
    <p:sldId id="491" r:id="rId15"/>
    <p:sldId id="490" r:id="rId16"/>
    <p:sldId id="489" r:id="rId17"/>
    <p:sldId id="500" r:id="rId18"/>
    <p:sldId id="499" r:id="rId19"/>
    <p:sldId id="502" r:id="rId20"/>
    <p:sldId id="504" r:id="rId21"/>
    <p:sldId id="498" r:id="rId22"/>
    <p:sldId id="501" r:id="rId23"/>
    <p:sldId id="503" r:id="rId24"/>
    <p:sldId id="508" r:id="rId25"/>
    <p:sldId id="509" r:id="rId26"/>
    <p:sldId id="507" r:id="rId27"/>
    <p:sldId id="510" r:id="rId28"/>
    <p:sldId id="511" r:id="rId29"/>
    <p:sldId id="506" r:id="rId30"/>
    <p:sldId id="512" r:id="rId31"/>
    <p:sldId id="513" r:id="rId32"/>
    <p:sldId id="514" r:id="rId33"/>
    <p:sldId id="515" r:id="rId34"/>
    <p:sldId id="516" r:id="rId35"/>
    <p:sldId id="505" r:id="rId36"/>
    <p:sldId id="402" r:id="rId37"/>
    <p:sldId id="407" r:id="rId3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89" autoAdjust="0"/>
    <p:restoredTop sz="94660"/>
  </p:normalViewPr>
  <p:slideViewPr>
    <p:cSldViewPr snapToGrid="0">
      <p:cViewPr varScale="1">
        <p:scale>
          <a:sx n="98" d="100"/>
          <a:sy n="98"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21048B32-C0D7-4855-B6A3-CEDA335B5DB1}" type="datetimeFigureOut">
              <a:rPr lang="en-US" smtClean="0"/>
              <a:t>4/15/2021</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30346B5-F148-4CFF-BA13-BEF3560D8BBE}" type="slidenum">
              <a:rPr lang="en-US" smtClean="0"/>
              <a:t>‹#›</a:t>
            </a:fld>
            <a:endParaRPr lang="en-US"/>
          </a:p>
        </p:txBody>
      </p:sp>
    </p:spTree>
    <p:extLst>
      <p:ext uri="{BB962C8B-B14F-4D97-AF65-F5344CB8AC3E}">
        <p14:creationId xmlns:p14="http://schemas.microsoft.com/office/powerpoint/2010/main" val="207506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42A5D8CD-46EC-4A5A-AEB2-292B1D9598B4}"/>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0A341781-5269-4CF1-A8C9-B26C830019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2164" name="Slide Number Placeholder 3">
            <a:extLst>
              <a:ext uri="{FF2B5EF4-FFF2-40B4-BE49-F238E27FC236}">
                <a16:creationId xmlns:a16="http://schemas.microsoft.com/office/drawing/2014/main" id="{6D7AA0D8-349F-4B49-8C3B-C9C5569B4F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6D8B2C-2DB3-41AA-A444-447D1583F699}"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71839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132413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34738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301957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53693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91638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677022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598863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57854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309966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B971E73-B752-4385-A00B-758F9AB328EA}"/>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F3465CF3-1678-4902-96D8-03CD627134E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100356" name="Slide Number Placeholder 3">
            <a:extLst>
              <a:ext uri="{FF2B5EF4-FFF2-40B4-BE49-F238E27FC236}">
                <a16:creationId xmlns:a16="http://schemas.microsoft.com/office/drawing/2014/main" id="{AE8524D9-2826-4DD2-8469-CD48BA07280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0EBAEB5-9A2E-464A-A043-57579FE63EAE}"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138456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268401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1569115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133665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231019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Tree>
    <p:extLst>
      <p:ext uri="{BB962C8B-B14F-4D97-AF65-F5344CB8AC3E}">
        <p14:creationId xmlns:p14="http://schemas.microsoft.com/office/powerpoint/2010/main" val="2230478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629341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3772808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1021599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43010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80694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262087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61407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605721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347158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4934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333DB6AD-8243-4B15-9B6A-2F0DE5C4532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26E9180-50E6-4F4F-95DF-AA8AE70FCB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panose="020F050202020403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60611C52-D20B-4360-8BCE-25430D2D69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DC8A1A-2C2D-4EE2-A4D7-4A46C106EDC4}"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68576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FFCBBD65-93A2-49B1-9663-86CA16623900}"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76219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CBBD65-93A2-49B1-9663-86CA16623900}"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164428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6" y="365125"/>
            <a:ext cx="1971675" cy="5811838"/>
          </a:xfrm>
        </p:spPr>
        <p:txBody>
          <a:bodyPr vert="eaVert">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CBBD65-93A2-49B1-9663-86CA16623900}"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143224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 name="image.tif">
            <a:extLst>
              <a:ext uri="{FF2B5EF4-FFF2-40B4-BE49-F238E27FC236}">
                <a16:creationId xmlns:a16="http://schemas.microsoft.com/office/drawing/2014/main" id="{DEC687E9-3769-4357-8699-0298E48B94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95350"/>
            <a:ext cx="8229600"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1434753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CBBD65-93A2-49B1-9663-86CA16623900}"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2243860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FCBBD65-93A2-49B1-9663-86CA16623900}"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325693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FCBBD65-93A2-49B1-9663-86CA16623900}"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140361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FCBBD65-93A2-49B1-9663-86CA16623900}"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129211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135555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7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CBBD65-93A2-49B1-9663-86CA16623900}"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48543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FCBBD65-93A2-49B1-9663-86CA16623900}"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186C3-CFA6-4A94-9B20-041483EEC0EA}" type="slidenum">
              <a:rPr lang="en-US" smtClean="0"/>
              <a:t>‹#›</a:t>
            </a:fld>
            <a:endParaRPr lang="en-US"/>
          </a:p>
        </p:txBody>
      </p:sp>
    </p:spTree>
    <p:extLst>
      <p:ext uri="{BB962C8B-B14F-4D97-AF65-F5344CB8AC3E}">
        <p14:creationId xmlns:p14="http://schemas.microsoft.com/office/powerpoint/2010/main" val="420237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BBD65-93A2-49B1-9663-86CA16623900}" type="datetimeFigureOut">
              <a:rPr lang="en-US" smtClean="0"/>
              <a:t>4/15/2021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186C3-CFA6-4A94-9B20-041483EEC0EA}" type="slidenum">
              <a:rPr lang="en-US" smtClean="0"/>
              <a:t>‹#›</a:t>
            </a:fld>
            <a:endParaRPr lang="en-US"/>
          </a:p>
        </p:txBody>
      </p:sp>
      <p:pic>
        <p:nvPicPr>
          <p:cNvPr id="8" name="Picture 7" descr="GDMP_PPTDesignTemplates_BlankPage.jpg">
            <a:extLst>
              <a:ext uri="{FF2B5EF4-FFF2-40B4-BE49-F238E27FC236}">
                <a16:creationId xmlns:a16="http://schemas.microsoft.com/office/drawing/2014/main" id="{A483EDF7-12BD-41B3-BDC1-DCD2942B4984}"/>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45794FF6-430B-4590-B943-6D91970B786B}"/>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4556125" y="-3113087"/>
            <a:ext cx="3175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81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package" Target="../embeddings/Microsoft_Excel_Worksheet2.xls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package" Target="../embeddings/Microsoft_Excel_Worksheet3.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bit.ly/2IPgI5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lainsangels.com/" TargetMode="External"/><Relationship Id="rId2" Type="http://schemas.openxmlformats.org/officeDocument/2006/relationships/hyperlink" Target="http://www.dsmpartnership.com/raisingcapital" TargetMode="External"/><Relationship Id="rId1" Type="http://schemas.openxmlformats.org/officeDocument/2006/relationships/slideLayout" Target="../slideLayouts/slideLayout12.xml"/><Relationship Id="rId4" Type="http://schemas.openxmlformats.org/officeDocument/2006/relationships/hyperlink" Target="http://www.dsmpartnershi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city&#10;&#10;Description automatically generated">
            <a:extLst>
              <a:ext uri="{FF2B5EF4-FFF2-40B4-BE49-F238E27FC236}">
                <a16:creationId xmlns:a16="http://schemas.microsoft.com/office/drawing/2014/main" id="{CFA76C51-09D6-4870-A722-6DA81B475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D2EACF8-0C3E-43E8-9F57-9F980C3446A0}"/>
              </a:ext>
            </a:extLst>
          </p:cNvPr>
          <p:cNvSpPr txBox="1">
            <a:spLocks/>
          </p:cNvSpPr>
          <p:nvPr/>
        </p:nvSpPr>
        <p:spPr>
          <a:xfrm>
            <a:off x="377898" y="4687986"/>
            <a:ext cx="8176169" cy="1009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4000" b="1">
                <a:solidFill>
                  <a:srgbClr val="FF0000"/>
                </a:solidFill>
                <a:latin typeface="Arial Narrow" panose="020B0606020202030204" pitchFamily="34" charset="0"/>
                <a:cs typeface="Arial" panose="020B0604020202020204" pitchFamily="34" charset="0"/>
              </a:rPr>
              <a:t>RAISING CAPITAL SEMINAR SERIES</a:t>
            </a:r>
          </a:p>
          <a:p>
            <a:pPr algn="l">
              <a:defRPr/>
            </a:pPr>
            <a:endParaRPr lang="en-US" sz="2700" b="1" dirty="0">
              <a:solidFill>
                <a:srgbClr val="FF0000"/>
              </a:solidFill>
              <a:latin typeface="Arial" panose="020B0604020202020204" pitchFamily="34" charset="0"/>
              <a:cs typeface="Arial" panose="020B0604020202020204" pitchFamily="34" charset="0"/>
            </a:endParaRPr>
          </a:p>
        </p:txBody>
      </p:sp>
      <p:pic>
        <p:nvPicPr>
          <p:cNvPr id="10" name="Picture 9" descr="A picture containing drawing&#10;&#10;Description automatically generated">
            <a:extLst>
              <a:ext uri="{FF2B5EF4-FFF2-40B4-BE49-F238E27FC236}">
                <a16:creationId xmlns:a16="http://schemas.microsoft.com/office/drawing/2014/main" id="{068FA82E-A2D2-4014-BD09-E7C1D7C64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893" y="5847495"/>
            <a:ext cx="2298582" cy="587678"/>
          </a:xfrm>
          <a:prstGeom prst="rect">
            <a:avLst/>
          </a:prstGeom>
        </p:spPr>
      </p:pic>
      <p:pic>
        <p:nvPicPr>
          <p:cNvPr id="12" name="Picture 11">
            <a:extLst>
              <a:ext uri="{FF2B5EF4-FFF2-40B4-BE49-F238E27FC236}">
                <a16:creationId xmlns:a16="http://schemas.microsoft.com/office/drawing/2014/main" id="{2CA200AB-7841-49FA-971C-2B9F0DEFFC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32563" y="6005796"/>
            <a:ext cx="971926" cy="369332"/>
          </a:xfrm>
          <a:prstGeom prst="rect">
            <a:avLst/>
          </a:prstGeom>
        </p:spPr>
      </p:pic>
    </p:spTree>
    <p:extLst>
      <p:ext uri="{BB962C8B-B14F-4D97-AF65-F5344CB8AC3E}">
        <p14:creationId xmlns:p14="http://schemas.microsoft.com/office/powerpoint/2010/main" val="301037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Common Terms</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Pre money – valuation prior to financing round</a:t>
            </a:r>
          </a:p>
          <a:p>
            <a:r>
              <a:rPr lang="en-US" altLang="en-US" dirty="0">
                <a:latin typeface="Arial Narrow" panose="020B0606020202030204" pitchFamily="34" charset="0"/>
                <a:ea typeface="ＭＳ Ｐゴシック" panose="020B0600070205080204" pitchFamily="34" charset="-128"/>
              </a:rPr>
              <a:t>Post money – valuation after financing round</a:t>
            </a:r>
          </a:p>
          <a:p>
            <a:pPr lvl="1"/>
            <a:r>
              <a:rPr lang="en-US" altLang="en-US" dirty="0">
                <a:latin typeface="Arial Narrow" panose="020B0606020202030204" pitchFamily="34" charset="0"/>
                <a:ea typeface="ＭＳ Ｐゴシック" panose="020B0600070205080204" pitchFamily="34" charset="-128"/>
              </a:rPr>
              <a:t>Pre-money valuation of $4,000,000</a:t>
            </a:r>
          </a:p>
          <a:p>
            <a:pPr lvl="1"/>
            <a:r>
              <a:rPr lang="en-US" altLang="en-US" dirty="0">
                <a:latin typeface="Arial Narrow" panose="020B0606020202030204" pitchFamily="34" charset="0"/>
                <a:ea typeface="ＭＳ Ｐゴシック" panose="020B0600070205080204" pitchFamily="34" charset="-128"/>
              </a:rPr>
              <a:t>Raise $1,000,000</a:t>
            </a:r>
          </a:p>
          <a:p>
            <a:pPr lvl="1"/>
            <a:r>
              <a:rPr lang="en-US" altLang="en-US" dirty="0">
                <a:latin typeface="Arial Narrow" panose="020B0606020202030204" pitchFamily="34" charset="0"/>
                <a:ea typeface="ＭＳ Ｐゴシック" panose="020B0600070205080204" pitchFamily="34" charset="-128"/>
              </a:rPr>
              <a:t>Post money = $5,000,000</a:t>
            </a:r>
          </a:p>
          <a:p>
            <a:pPr lvl="1"/>
            <a:r>
              <a:rPr lang="en-US" altLang="en-US" dirty="0">
                <a:latin typeface="Arial Narrow" panose="020B0606020202030204" pitchFamily="34" charset="0"/>
                <a:ea typeface="ＭＳ Ｐゴシック" panose="020B0600070205080204" pitchFamily="34" charset="-128"/>
              </a:rPr>
              <a:t>$1,000,000 investment represents 20% equity ownership</a:t>
            </a:r>
          </a:p>
          <a:p>
            <a:pPr lvl="2"/>
            <a:r>
              <a:rPr lang="en-US" altLang="en-US" dirty="0">
                <a:latin typeface="Arial Narrow" panose="020B0606020202030204" pitchFamily="34" charset="0"/>
                <a:ea typeface="ＭＳ Ｐゴシック" panose="020B0600070205080204" pitchFamily="34" charset="-128"/>
              </a:rPr>
              <a:t>$1,000,000 / $5,000,000 = 20%</a:t>
            </a:r>
          </a:p>
          <a:p>
            <a:pPr marL="0" indent="0">
              <a:buNone/>
            </a:pPr>
            <a:endParaRPr lang="en-US" altLang="en-US" dirty="0">
              <a:latin typeface="Arial Narrow" panose="020B0606020202030204" pitchFamily="34" charset="0"/>
              <a:ea typeface="ＭＳ Ｐゴシック" panose="020B0600070205080204" pitchFamily="34" charset="-128"/>
            </a:endParaRP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77152048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Common Terms</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Recapitalization / down round</a:t>
            </a:r>
          </a:p>
          <a:p>
            <a:r>
              <a:rPr lang="en-US" altLang="en-US" dirty="0">
                <a:latin typeface="Arial Narrow" panose="020B0606020202030204" pitchFamily="34" charset="0"/>
                <a:ea typeface="ＭＳ Ｐゴシック" panose="020B0600070205080204" pitchFamily="34" charset="-128"/>
              </a:rPr>
              <a:t>Options / warrants</a:t>
            </a:r>
          </a:p>
          <a:p>
            <a:r>
              <a:rPr lang="en-US" altLang="en-US" dirty="0">
                <a:latin typeface="Arial Narrow" panose="020B0606020202030204" pitchFamily="34" charset="0"/>
                <a:ea typeface="ＭＳ Ｐゴシック" panose="020B0600070205080204" pitchFamily="34" charset="-128"/>
              </a:rPr>
              <a:t>Preferred / common</a:t>
            </a:r>
          </a:p>
          <a:p>
            <a:r>
              <a:rPr lang="en-US" altLang="en-US" dirty="0">
                <a:latin typeface="Arial Narrow" panose="020B0606020202030204" pitchFamily="34" charset="0"/>
                <a:ea typeface="ＭＳ Ｐゴシック" panose="020B0600070205080204" pitchFamily="34" charset="-128"/>
              </a:rPr>
              <a:t>Liquidation preferences</a:t>
            </a:r>
          </a:p>
          <a:p>
            <a:r>
              <a:rPr lang="en-US" altLang="en-US" dirty="0">
                <a:latin typeface="Arial Narrow" panose="020B0606020202030204" pitchFamily="34" charset="0"/>
                <a:ea typeface="ＭＳ Ｐゴシック" panose="020B0600070205080204" pitchFamily="34" charset="-128"/>
              </a:rPr>
              <a:t>Waterfall analysis</a:t>
            </a:r>
          </a:p>
          <a:p>
            <a:endParaRPr lang="en-US" altLang="en-US" dirty="0">
              <a:latin typeface="Arial Narrow" panose="020B0606020202030204" pitchFamily="34" charset="0"/>
              <a:ea typeface="ＭＳ Ｐゴシック" panose="020B0600070205080204" pitchFamily="34" charset="-128"/>
            </a:endParaRPr>
          </a:p>
          <a:p>
            <a:endParaRPr lang="en-US" altLang="en-US" dirty="0">
              <a:latin typeface="Arial Narrow" panose="020B0606020202030204" pitchFamily="34" charset="0"/>
              <a:ea typeface="ＭＳ Ｐゴシック" panose="020B0600070205080204" pitchFamily="34" charset="-128"/>
            </a:endParaRP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3854652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ea typeface="ＭＳ Ｐゴシック" panose="020B0600070205080204" pitchFamily="34" charset="-128"/>
              </a:rPr>
              <a:t>Investors</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Accredited – income / net worth test</a:t>
            </a:r>
          </a:p>
          <a:p>
            <a:r>
              <a:rPr lang="en-US" altLang="en-US" dirty="0">
                <a:latin typeface="Arial Narrow" panose="020B0606020202030204" pitchFamily="34" charset="0"/>
                <a:ea typeface="ＭＳ Ｐゴシック" panose="020B0600070205080204" pitchFamily="34" charset="-128"/>
              </a:rPr>
              <a:t>Friends and family</a:t>
            </a:r>
          </a:p>
          <a:p>
            <a:r>
              <a:rPr lang="en-US" altLang="en-US" dirty="0">
                <a:latin typeface="Arial Narrow" panose="020B0606020202030204" pitchFamily="34" charset="0"/>
                <a:ea typeface="ＭＳ Ｐゴシック" panose="020B0600070205080204" pitchFamily="34" charset="-128"/>
              </a:rPr>
              <a:t>Angel / high net-worth individual</a:t>
            </a:r>
          </a:p>
          <a:p>
            <a:r>
              <a:rPr lang="en-US" altLang="en-US" dirty="0">
                <a:latin typeface="Arial Narrow" panose="020B0606020202030204" pitchFamily="34" charset="0"/>
                <a:ea typeface="ＭＳ Ｐゴシック" panose="020B0600070205080204" pitchFamily="34" charset="-128"/>
              </a:rPr>
              <a:t>Seed funds </a:t>
            </a:r>
          </a:p>
          <a:p>
            <a:r>
              <a:rPr lang="en-US" altLang="en-US" dirty="0">
                <a:latin typeface="Arial Narrow" panose="020B0606020202030204" pitchFamily="34" charset="0"/>
                <a:ea typeface="ＭＳ Ｐゴシック" panose="020B0600070205080204" pitchFamily="34" charset="-128"/>
              </a:rPr>
              <a:t>Family offices</a:t>
            </a:r>
          </a:p>
          <a:p>
            <a:r>
              <a:rPr lang="en-US" altLang="en-US" dirty="0">
                <a:latin typeface="Arial Narrow" panose="020B0606020202030204" pitchFamily="34" charset="0"/>
                <a:ea typeface="ＭＳ Ｐゴシック" panose="020B0600070205080204" pitchFamily="34" charset="-128"/>
              </a:rPr>
              <a:t>Strategic</a:t>
            </a:r>
          </a:p>
          <a:p>
            <a:r>
              <a:rPr lang="en-US" altLang="en-US" dirty="0">
                <a:latin typeface="Arial Narrow" panose="020B0606020202030204" pitchFamily="34" charset="0"/>
                <a:ea typeface="ＭＳ Ｐゴシック" panose="020B0600070205080204" pitchFamily="34" charset="-128"/>
              </a:rPr>
              <a:t>Institutional / venture capital</a:t>
            </a:r>
          </a:p>
        </p:txBody>
      </p:sp>
    </p:spTree>
    <p:extLst>
      <p:ext uri="{BB962C8B-B14F-4D97-AF65-F5344CB8AC3E}">
        <p14:creationId xmlns:p14="http://schemas.microsoft.com/office/powerpoint/2010/main" val="420603343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 Table </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a:latin typeface="Arial Narrow" panose="020B0606020202030204" pitchFamily="34" charset="0"/>
                <a:ea typeface="ＭＳ Ｐゴシック" panose="020B0600070205080204" pitchFamily="34" charset="-128"/>
              </a:rPr>
              <a:t>Today we will:</a:t>
            </a:r>
          </a:p>
          <a:p>
            <a:pPr marL="0" indent="0">
              <a:buNone/>
            </a:pPr>
            <a:endParaRPr lang="en-US" altLang="en-US" dirty="0">
              <a:latin typeface="Arial Narrow" panose="020B0606020202030204" pitchFamily="34" charset="0"/>
              <a:ea typeface="ＭＳ Ｐゴシック" panose="020B0600070205080204" pitchFamily="34" charset="-128"/>
            </a:endParaRPr>
          </a:p>
          <a:p>
            <a:r>
              <a:rPr lang="en-US" altLang="en-US" dirty="0">
                <a:latin typeface="Arial Narrow" panose="020B0606020202030204" pitchFamily="34" charset="0"/>
                <a:ea typeface="ＭＳ Ｐゴシック" panose="020B0600070205080204" pitchFamily="34" charset="-128"/>
              </a:rPr>
              <a:t>Present 5 rounds of capitalization for a fictitious company.</a:t>
            </a:r>
          </a:p>
          <a:p>
            <a:pPr marL="0" indent="0">
              <a:buNone/>
            </a:pPr>
            <a:endParaRPr lang="en-US" altLang="en-US" dirty="0">
              <a:latin typeface="Arial Narrow" panose="020B0606020202030204" pitchFamily="34" charset="0"/>
              <a:ea typeface="ＭＳ Ｐゴシック" panose="020B0600070205080204" pitchFamily="34" charset="-128"/>
            </a:endParaRPr>
          </a:p>
          <a:p>
            <a:r>
              <a:rPr lang="en-US" altLang="en-US" dirty="0">
                <a:latin typeface="Arial Narrow" panose="020B0606020202030204" pitchFamily="34" charset="0"/>
                <a:ea typeface="ＭＳ Ｐゴシック" panose="020B0600070205080204" pitchFamily="34" charset="-128"/>
              </a:rPr>
              <a:t>Show each round’s impact on ownership percentages.</a:t>
            </a:r>
          </a:p>
          <a:p>
            <a:pPr marL="0" indent="0">
              <a:buNone/>
            </a:pPr>
            <a:endParaRPr lang="en-US" altLang="en-US" dirty="0">
              <a:latin typeface="Arial Narrow" panose="020B0606020202030204" pitchFamily="34" charset="0"/>
              <a:ea typeface="ＭＳ Ｐゴシック" panose="020B0600070205080204" pitchFamily="34" charset="-128"/>
            </a:endParaRPr>
          </a:p>
          <a:p>
            <a:r>
              <a:rPr lang="en-US" altLang="en-US" dirty="0">
                <a:latin typeface="Arial Narrow" panose="020B0606020202030204" pitchFamily="34" charset="0"/>
                <a:ea typeface="ＭＳ Ｐゴシック" panose="020B0600070205080204" pitchFamily="34" charset="-128"/>
              </a:rPr>
              <a:t>After the 5 rounds, present 3 different exit scenarios and the impact of capital returned to investors / founders.</a:t>
            </a:r>
          </a:p>
        </p:txBody>
      </p:sp>
    </p:spTree>
    <p:extLst>
      <p:ext uri="{BB962C8B-B14F-4D97-AF65-F5344CB8AC3E}">
        <p14:creationId xmlns:p14="http://schemas.microsoft.com/office/powerpoint/2010/main" val="137247306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ea typeface="ＭＳ Ｐゴシック" panose="020B0600070205080204" pitchFamily="34" charset="-128"/>
              </a:rPr>
              <a:t>Founders</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Three founders of SaaS Systems, Inc.</a:t>
            </a:r>
          </a:p>
          <a:p>
            <a:pPr lvl="1"/>
            <a:r>
              <a:rPr lang="en-US" altLang="en-US" dirty="0">
                <a:latin typeface="Arial Narrow" panose="020B0606020202030204" pitchFamily="34" charset="0"/>
                <a:ea typeface="ＭＳ Ｐゴシック" panose="020B0600070205080204" pitchFamily="34" charset="-128"/>
              </a:rPr>
              <a:t>Amy, Bill, &amp; Chris</a:t>
            </a:r>
          </a:p>
          <a:p>
            <a:r>
              <a:rPr lang="en-US" altLang="en-US" dirty="0">
                <a:latin typeface="Arial Narrow" panose="020B0606020202030204" pitchFamily="34" charset="0"/>
                <a:ea typeface="ＭＳ Ｐゴシック" panose="020B0600070205080204" pitchFamily="34" charset="-128"/>
              </a:rPr>
              <a:t>Each contributes capital and intellectual property to the company.</a:t>
            </a:r>
          </a:p>
          <a:p>
            <a:r>
              <a:rPr lang="en-US" altLang="en-US" dirty="0">
                <a:latin typeface="Arial Narrow" panose="020B0606020202030204" pitchFamily="34" charset="0"/>
                <a:ea typeface="ＭＳ Ｐゴシック" panose="020B0600070205080204" pitchFamily="34" charset="-128"/>
              </a:rPr>
              <a:t>Each is issued 200,000 shares of common stock.</a:t>
            </a:r>
          </a:p>
          <a:p>
            <a:r>
              <a:rPr lang="en-US" altLang="en-US" dirty="0">
                <a:latin typeface="Arial Narrow" panose="020B0606020202030204" pitchFamily="34" charset="0"/>
                <a:ea typeface="ＭＳ Ｐゴシック" panose="020B0600070205080204" pitchFamily="34" charset="-128"/>
              </a:rPr>
              <a:t>They retain a good securities attorney to create the initial organizational documents and to issue the three stock certificates.</a:t>
            </a:r>
          </a:p>
        </p:txBody>
      </p:sp>
    </p:spTree>
    <p:extLst>
      <p:ext uri="{BB962C8B-B14F-4D97-AF65-F5344CB8AC3E}">
        <p14:creationId xmlns:p14="http://schemas.microsoft.com/office/powerpoint/2010/main" val="103917964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 Table Founders</a:t>
            </a:r>
          </a:p>
        </p:txBody>
      </p:sp>
      <p:pic>
        <p:nvPicPr>
          <p:cNvPr id="2" name="Content Placeholder 1">
            <a:extLst>
              <a:ext uri="{FF2B5EF4-FFF2-40B4-BE49-F238E27FC236}">
                <a16:creationId xmlns:a16="http://schemas.microsoft.com/office/drawing/2014/main" id="{5A911102-89D0-49B5-8DA7-4B694DADA67A}"/>
              </a:ext>
            </a:extLst>
          </p:cNvPr>
          <p:cNvPicPr>
            <a:picLocks noGrp="1" noChangeAspect="1"/>
          </p:cNvPicPr>
          <p:nvPr>
            <p:ph idx="1"/>
          </p:nvPr>
        </p:nvPicPr>
        <p:blipFill>
          <a:blip r:embed="rId3"/>
          <a:stretch>
            <a:fillRect/>
          </a:stretch>
        </p:blipFill>
        <p:spPr>
          <a:xfrm>
            <a:off x="883371" y="1292353"/>
            <a:ext cx="6889029" cy="4377404"/>
          </a:xfrm>
          <a:prstGeom prst="rect">
            <a:avLst/>
          </a:prstGeom>
          <a:ln w="12700">
            <a:solidFill>
              <a:srgbClr val="000000"/>
            </a:solidFill>
          </a:ln>
        </p:spPr>
      </p:pic>
    </p:spTree>
    <p:extLst>
      <p:ext uri="{BB962C8B-B14F-4D97-AF65-F5344CB8AC3E}">
        <p14:creationId xmlns:p14="http://schemas.microsoft.com/office/powerpoint/2010/main" val="390212492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ea typeface="ＭＳ Ｐゴシック" panose="020B0600070205080204" pitchFamily="34" charset="-128"/>
              </a:rPr>
              <a:t>Friends &amp; Family Round</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Product development continues for several months.</a:t>
            </a:r>
          </a:p>
          <a:p>
            <a:r>
              <a:rPr lang="en-US" altLang="en-US" dirty="0">
                <a:latin typeface="Arial Narrow" panose="020B0606020202030204" pitchFamily="34" charset="0"/>
                <a:ea typeface="ＭＳ Ｐゴシック" panose="020B0600070205080204" pitchFamily="34" charset="-128"/>
              </a:rPr>
              <a:t>They decide they need to bring on more resources to complete development and testing.</a:t>
            </a:r>
          </a:p>
          <a:p>
            <a:r>
              <a:rPr lang="en-US" altLang="en-US" dirty="0">
                <a:latin typeface="Arial Narrow" panose="020B0606020202030204" pitchFamily="34" charset="0"/>
                <a:ea typeface="ＭＳ Ｐゴシック" panose="020B0600070205080204" pitchFamily="34" charset="-128"/>
              </a:rPr>
              <a:t>They further decide to begin initial marketing campaign to create awareness.</a:t>
            </a:r>
          </a:p>
          <a:p>
            <a:r>
              <a:rPr lang="en-US" altLang="en-US" dirty="0">
                <a:latin typeface="Arial Narrow" panose="020B0606020202030204" pitchFamily="34" charset="0"/>
                <a:ea typeface="ＭＳ Ｐゴシック" panose="020B0600070205080204" pitchFamily="34" charset="-128"/>
              </a:rPr>
              <a:t>SaaS Systems decides to raise $250,000 from their friends and family to complete development of prototype and begin initial market awareness campaign. </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2063700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ea typeface="ＭＳ Ｐゴシック" panose="020B0600070205080204" pitchFamily="34" charset="-128"/>
              </a:rPr>
              <a:t>Friends &amp; Family Round</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They put together initial financial forecast and presentation to share with friends and family.</a:t>
            </a:r>
          </a:p>
          <a:p>
            <a:r>
              <a:rPr lang="en-US" altLang="en-US" dirty="0">
                <a:latin typeface="Arial Narrow" panose="020B0606020202030204" pitchFamily="34" charset="0"/>
                <a:ea typeface="ＭＳ Ｐゴシック" panose="020B0600070205080204" pitchFamily="34" charset="-128"/>
              </a:rPr>
              <a:t>Even though they are early stage, they feel their product suite has significant opportunity.</a:t>
            </a:r>
          </a:p>
          <a:p>
            <a:r>
              <a:rPr lang="en-US" altLang="en-US" dirty="0">
                <a:latin typeface="Arial Narrow" panose="020B0606020202030204" pitchFamily="34" charset="0"/>
                <a:ea typeface="ＭＳ Ｐゴシック" panose="020B0600070205080204" pitchFamily="34" charset="-128"/>
              </a:rPr>
              <a:t>They establish a pre-money valuation of $1,000,000. Post money of $1,250,000.</a:t>
            </a:r>
          </a:p>
          <a:p>
            <a:r>
              <a:rPr lang="en-US" altLang="en-US" dirty="0">
                <a:latin typeface="Arial Narrow" panose="020B0606020202030204" pitchFamily="34" charset="0"/>
                <a:ea typeface="ＭＳ Ｐゴシック" panose="020B0600070205080204" pitchFamily="34" charset="-128"/>
              </a:rPr>
              <a:t>After multiple meetings and conversations, Amy’s uncle Charlie decides to fund the entire amount.</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94919020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a:t>
            </a:r>
            <a:r>
              <a:rPr lang="en-US" altLang="en-US" sz="3000" dirty="0">
                <a:ea typeface="ＭＳ Ｐゴシック" panose="020B0600070205080204" pitchFamily="34" charset="-128"/>
              </a:rPr>
              <a:t> Table Friends &amp; Family Round</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2" name="Object 1">
            <a:extLst>
              <a:ext uri="{FF2B5EF4-FFF2-40B4-BE49-F238E27FC236}">
                <a16:creationId xmlns:a16="http://schemas.microsoft.com/office/drawing/2014/main" id="{8BB0B603-7797-4216-BB3D-E370D866AB21}"/>
              </a:ext>
            </a:extLst>
          </p:cNvPr>
          <p:cNvGraphicFramePr>
            <a:graphicFrameLocks noChangeAspect="1"/>
          </p:cNvGraphicFramePr>
          <p:nvPr>
            <p:extLst>
              <p:ext uri="{D42A27DB-BD31-4B8C-83A1-F6EECF244321}">
                <p14:modId xmlns:p14="http://schemas.microsoft.com/office/powerpoint/2010/main" val="4012227804"/>
              </p:ext>
            </p:extLst>
          </p:nvPr>
        </p:nvGraphicFramePr>
        <p:xfrm>
          <a:off x="457199" y="985838"/>
          <a:ext cx="8093413" cy="5016128"/>
        </p:xfrm>
        <a:graphic>
          <a:graphicData uri="http://schemas.openxmlformats.org/presentationml/2006/ole">
            <mc:AlternateContent xmlns:mc="http://schemas.openxmlformats.org/markup-compatibility/2006">
              <mc:Choice xmlns:v="urn:schemas-microsoft-com:vml" Requires="v">
                <p:oleObj spid="_x0000_s1036" name="Worksheet" r:id="rId4" imgW="7696105" imgH="5029200" progId="Excel.Sheet.12">
                  <p:embed/>
                </p:oleObj>
              </mc:Choice>
              <mc:Fallback>
                <p:oleObj name="Worksheet" r:id="rId4" imgW="7696105" imgH="5029200" progId="Excel.Sheet.12">
                  <p:embed/>
                  <p:pic>
                    <p:nvPicPr>
                      <p:cNvPr id="0" name=""/>
                      <p:cNvPicPr/>
                      <p:nvPr/>
                    </p:nvPicPr>
                    <p:blipFill>
                      <a:blip r:embed="rId5"/>
                      <a:stretch>
                        <a:fillRect/>
                      </a:stretch>
                    </p:blipFill>
                    <p:spPr>
                      <a:xfrm>
                        <a:off x="457199" y="985838"/>
                        <a:ext cx="8093413" cy="5016128"/>
                      </a:xfrm>
                      <a:prstGeom prst="rect">
                        <a:avLst/>
                      </a:prstGeom>
                    </p:spPr>
                  </p:pic>
                </p:oleObj>
              </mc:Fallback>
            </mc:AlternateContent>
          </a:graphicData>
        </a:graphic>
      </p:graphicFrame>
    </p:spTree>
    <p:extLst>
      <p:ext uri="{BB962C8B-B14F-4D97-AF65-F5344CB8AC3E}">
        <p14:creationId xmlns:p14="http://schemas.microsoft.com/office/powerpoint/2010/main" val="61107809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Option Pool</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The founders identify a key hire that they want to bring into the company.</a:t>
            </a:r>
          </a:p>
          <a:p>
            <a:r>
              <a:rPr lang="en-US" altLang="en-US" dirty="0">
                <a:latin typeface="Arial Narrow" panose="020B0606020202030204" pitchFamily="34" charset="0"/>
                <a:ea typeface="ＭＳ Ｐゴシック" panose="020B0600070205080204" pitchFamily="34" charset="-128"/>
              </a:rPr>
              <a:t>They discover she will not join the company without some equity incentive.</a:t>
            </a:r>
          </a:p>
          <a:p>
            <a:r>
              <a:rPr lang="en-US" altLang="en-US" dirty="0">
                <a:latin typeface="Arial Narrow" panose="020B0606020202030204" pitchFamily="34" charset="0"/>
                <a:ea typeface="ＭＳ Ｐゴシック" panose="020B0600070205080204" pitchFamily="34" charset="-128"/>
              </a:rPr>
              <a:t>They meet with their attorney to establish an employee option plan for key hires.</a:t>
            </a:r>
          </a:p>
          <a:p>
            <a:r>
              <a:rPr lang="en-US" altLang="en-US" dirty="0">
                <a:latin typeface="Arial Narrow" panose="020B0606020202030204" pitchFamily="34" charset="0"/>
                <a:ea typeface="ＭＳ Ｐゴシック" panose="020B0600070205080204" pitchFamily="34" charset="-128"/>
              </a:rPr>
              <a:t>They decide to allocate 10% ownership opportunity to the option plan.</a:t>
            </a:r>
          </a:p>
          <a:p>
            <a:r>
              <a:rPr lang="en-US" altLang="en-US" dirty="0">
                <a:latin typeface="Arial Narrow" panose="020B0606020202030204" pitchFamily="34" charset="0"/>
                <a:ea typeface="ＭＳ Ｐゴシック" panose="020B0600070205080204" pitchFamily="34" charset="-128"/>
              </a:rPr>
              <a:t>The key hire joins the team and receives options, which will vest over a three-year period.</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02846239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3361-7127-4BCD-88C5-D1580B6666DF}"/>
              </a:ext>
            </a:extLst>
          </p:cNvPr>
          <p:cNvSpPr>
            <a:spLocks noGrp="1"/>
          </p:cNvSpPr>
          <p:nvPr>
            <p:ph type="title"/>
          </p:nvPr>
        </p:nvSpPr>
        <p:spPr>
          <a:xfrm>
            <a:off x="628650" y="245860"/>
            <a:ext cx="7886700" cy="926777"/>
          </a:xfrm>
        </p:spPr>
        <p:txBody>
          <a:bodyPr/>
          <a:lstStyle/>
          <a:p>
            <a:r>
              <a:rPr lang="en-US" dirty="0"/>
              <a:t>Today’s presenter</a:t>
            </a:r>
          </a:p>
        </p:txBody>
      </p:sp>
      <p:sp>
        <p:nvSpPr>
          <p:cNvPr id="3" name="Content Placeholder 2">
            <a:extLst>
              <a:ext uri="{FF2B5EF4-FFF2-40B4-BE49-F238E27FC236}">
                <a16:creationId xmlns:a16="http://schemas.microsoft.com/office/drawing/2014/main" id="{DF7B1C31-1F94-4423-A6B0-45857149AB78}"/>
              </a:ext>
            </a:extLst>
          </p:cNvPr>
          <p:cNvSpPr>
            <a:spLocks noGrp="1"/>
          </p:cNvSpPr>
          <p:nvPr>
            <p:ph idx="1"/>
          </p:nvPr>
        </p:nvSpPr>
        <p:spPr>
          <a:xfrm>
            <a:off x="628650" y="1216404"/>
            <a:ext cx="7886700" cy="4960559"/>
          </a:xfrm>
        </p:spPr>
        <p:txBody>
          <a:bodyPr>
            <a:normAutofit/>
          </a:bodyPr>
          <a:lstStyle/>
          <a:p>
            <a:pPr marL="0" indent="0">
              <a:buNone/>
            </a:pPr>
            <a:r>
              <a:rPr lang="en-US" b="1" dirty="0">
                <a:latin typeface="Arial Narrow" panose="020B0606020202030204" pitchFamily="34" charset="0"/>
              </a:rPr>
              <a:t>JD Geneser, CPA, LWBJ</a:t>
            </a:r>
            <a:endParaRPr lang="en-US" dirty="0">
              <a:latin typeface="Arial Narrow" panose="020B0606020202030204" pitchFamily="34" charset="0"/>
            </a:endParaRPr>
          </a:p>
        </p:txBody>
      </p:sp>
      <p:sp>
        <p:nvSpPr>
          <p:cNvPr id="8" name="TextBox 7">
            <a:extLst>
              <a:ext uri="{FF2B5EF4-FFF2-40B4-BE49-F238E27FC236}">
                <a16:creationId xmlns:a16="http://schemas.microsoft.com/office/drawing/2014/main" id="{8A13414E-0DF0-484B-B433-93FBEFE48288}"/>
              </a:ext>
            </a:extLst>
          </p:cNvPr>
          <p:cNvSpPr txBox="1"/>
          <p:nvPr/>
        </p:nvSpPr>
        <p:spPr>
          <a:xfrm>
            <a:off x="628650" y="1652648"/>
            <a:ext cx="8053956" cy="4524315"/>
          </a:xfrm>
          <a:prstGeom prst="rect">
            <a:avLst/>
          </a:prstGeom>
          <a:noFill/>
        </p:spPr>
        <p:txBody>
          <a:bodyPr wrap="square">
            <a:spAutoFit/>
          </a:bodyPr>
          <a:lstStyle/>
          <a:p>
            <a:r>
              <a:rPr lang="en-US" dirty="0"/>
              <a:t>JD Geneser, CPA is a senior partner and shareholder at LWBJ. JD delivers more than 30 years of leadership experience in business and financial operations. He has held executive positions in both private and publicly traded companies. </a:t>
            </a:r>
            <a:br>
              <a:rPr lang="en-US" dirty="0"/>
            </a:br>
            <a:endParaRPr lang="en-US" dirty="0"/>
          </a:p>
          <a:p>
            <a:r>
              <a:rPr lang="en-US" dirty="0"/>
              <a:t>JD focuses on capital raising, mergers, acquisitions, dispositions, due diligence, and operational and financial consulting services. He has assisted and advised in equity transactions in excess of $1 billion. </a:t>
            </a:r>
            <a:br>
              <a:rPr lang="en-US" dirty="0"/>
            </a:br>
            <a:endParaRPr lang="en-US" dirty="0"/>
          </a:p>
          <a:p>
            <a:r>
              <a:rPr lang="en-US" dirty="0"/>
              <a:t>JD serves as a member of the Greater Des Moines Partnership Entrepreneurial Advisory Council, Start-up City Des Moines, an advisor and sponsor of Plains angels, and a member and advisor for the Technology Association of Iowa.</a:t>
            </a:r>
            <a:br>
              <a:rPr lang="en-US" dirty="0"/>
            </a:br>
            <a:endParaRPr lang="en-US" dirty="0"/>
          </a:p>
          <a:p>
            <a:r>
              <a:rPr lang="en-US" dirty="0"/>
              <a:t>JD is a graduate of the University of Notre Dame and holds series 7, 24, 63, 79 and 99 securities licenses.</a:t>
            </a:r>
          </a:p>
        </p:txBody>
      </p:sp>
    </p:spTree>
    <p:extLst>
      <p:ext uri="{BB962C8B-B14F-4D97-AF65-F5344CB8AC3E}">
        <p14:creationId xmlns:p14="http://schemas.microsoft.com/office/powerpoint/2010/main" val="252222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 Table Option Pool</a:t>
            </a:r>
          </a:p>
        </p:txBody>
      </p:sp>
      <p:graphicFrame>
        <p:nvGraphicFramePr>
          <p:cNvPr id="2" name="Object 1">
            <a:extLst>
              <a:ext uri="{FF2B5EF4-FFF2-40B4-BE49-F238E27FC236}">
                <a16:creationId xmlns:a16="http://schemas.microsoft.com/office/drawing/2014/main" id="{B9270AE7-7313-4EE4-B186-B0A4E528A065}"/>
              </a:ext>
            </a:extLst>
          </p:cNvPr>
          <p:cNvGraphicFramePr>
            <a:graphicFrameLocks noChangeAspect="1"/>
          </p:cNvGraphicFramePr>
          <p:nvPr>
            <p:extLst>
              <p:ext uri="{D42A27DB-BD31-4B8C-83A1-F6EECF244321}">
                <p14:modId xmlns:p14="http://schemas.microsoft.com/office/powerpoint/2010/main" val="2765209261"/>
              </p:ext>
            </p:extLst>
          </p:nvPr>
        </p:nvGraphicFramePr>
        <p:xfrm>
          <a:off x="696286" y="1400175"/>
          <a:ext cx="7650759" cy="4057650"/>
        </p:xfrm>
        <a:graphic>
          <a:graphicData uri="http://schemas.openxmlformats.org/presentationml/2006/ole">
            <mc:AlternateContent xmlns:mc="http://schemas.openxmlformats.org/markup-compatibility/2006">
              <mc:Choice xmlns:v="urn:schemas-microsoft-com:vml" Requires="v">
                <p:oleObj spid="_x0000_s3085" name="Worksheet" r:id="rId4" imgW="7229475" imgH="4057650" progId="Excel.Sheet.12">
                  <p:embed/>
                </p:oleObj>
              </mc:Choice>
              <mc:Fallback>
                <p:oleObj name="Worksheet" r:id="rId4" imgW="7229475" imgH="4057650" progId="Excel.Sheet.12">
                  <p:embed/>
                  <p:pic>
                    <p:nvPicPr>
                      <p:cNvPr id="0" name=""/>
                      <p:cNvPicPr/>
                      <p:nvPr/>
                    </p:nvPicPr>
                    <p:blipFill>
                      <a:blip r:embed="rId5"/>
                      <a:stretch>
                        <a:fillRect/>
                      </a:stretch>
                    </p:blipFill>
                    <p:spPr>
                      <a:xfrm>
                        <a:off x="696286" y="1400175"/>
                        <a:ext cx="7650759" cy="4057650"/>
                      </a:xfrm>
                      <a:prstGeom prst="rect">
                        <a:avLst/>
                      </a:prstGeom>
                    </p:spPr>
                  </p:pic>
                </p:oleObj>
              </mc:Fallback>
            </mc:AlternateContent>
          </a:graphicData>
        </a:graphic>
      </p:graphicFrame>
    </p:spTree>
    <p:extLst>
      <p:ext uri="{BB962C8B-B14F-4D97-AF65-F5344CB8AC3E}">
        <p14:creationId xmlns:p14="http://schemas.microsoft.com/office/powerpoint/2010/main" val="77790871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Seed Round</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Technical issues with the product platform persist and the development timeline has been extended. While significant progress has been made, SaaS Systems is running out of money.</a:t>
            </a:r>
          </a:p>
          <a:p>
            <a:r>
              <a:rPr lang="en-US" altLang="en-US" dirty="0">
                <a:latin typeface="Arial Narrow" panose="020B0606020202030204" pitchFamily="34" charset="0"/>
                <a:ea typeface="ＭＳ Ｐゴシック" panose="020B0600070205080204" pitchFamily="34" charset="-128"/>
              </a:rPr>
              <a:t>They now have a staff of 5 and need to bring on more resources.</a:t>
            </a:r>
          </a:p>
          <a:p>
            <a:r>
              <a:rPr lang="en-US" altLang="en-US" dirty="0">
                <a:latin typeface="Arial Narrow" panose="020B0606020202030204" pitchFamily="34" charset="0"/>
                <a:ea typeface="ＭＳ Ｐゴシック" panose="020B0600070205080204" pitchFamily="34" charset="-128"/>
              </a:rPr>
              <a:t>They decide to raise a seed round of financing for product completion and working capital.</a:t>
            </a:r>
          </a:p>
          <a:p>
            <a:r>
              <a:rPr lang="en-US" altLang="en-US" dirty="0">
                <a:latin typeface="Arial Narrow" panose="020B0606020202030204" pitchFamily="34" charset="0"/>
                <a:ea typeface="ＭＳ Ｐゴシック" panose="020B0600070205080204" pitchFamily="34" charset="-128"/>
              </a:rPr>
              <a:t>Plains Angels agrees to invest $500,000 at a pre-money valuation of $2,500,000. Post money $3,000,000.</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45039825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 Table Seed Round</a:t>
            </a:r>
          </a:p>
        </p:txBody>
      </p:sp>
      <p:pic>
        <p:nvPicPr>
          <p:cNvPr id="6" name="Picture 5">
            <a:extLst>
              <a:ext uri="{FF2B5EF4-FFF2-40B4-BE49-F238E27FC236}">
                <a16:creationId xmlns:a16="http://schemas.microsoft.com/office/drawing/2014/main" id="{50CDDDF4-A513-40A3-B1FC-F502775D0B90}"/>
              </a:ext>
            </a:extLst>
          </p:cNvPr>
          <p:cNvPicPr>
            <a:picLocks noChangeAspect="1"/>
          </p:cNvPicPr>
          <p:nvPr/>
        </p:nvPicPr>
        <p:blipFill>
          <a:blip r:embed="rId3"/>
          <a:stretch>
            <a:fillRect/>
          </a:stretch>
        </p:blipFill>
        <p:spPr>
          <a:xfrm>
            <a:off x="176169" y="1342239"/>
            <a:ext cx="8510632" cy="3992450"/>
          </a:xfrm>
          <a:prstGeom prst="rect">
            <a:avLst/>
          </a:prstGeom>
        </p:spPr>
      </p:pic>
    </p:spTree>
    <p:extLst>
      <p:ext uri="{BB962C8B-B14F-4D97-AF65-F5344CB8AC3E}">
        <p14:creationId xmlns:p14="http://schemas.microsoft.com/office/powerpoint/2010/main" val="386081760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Series A </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Product development has been completed and the beta was successful.</a:t>
            </a:r>
          </a:p>
          <a:p>
            <a:r>
              <a:rPr lang="en-US" altLang="en-US" dirty="0">
                <a:latin typeface="Arial Narrow" panose="020B0606020202030204" pitchFamily="34" charset="0"/>
                <a:ea typeface="ＭＳ Ｐゴシック" panose="020B0600070205080204" pitchFamily="34" charset="-128"/>
              </a:rPr>
              <a:t>They released the product and within 18 months had annualized recurring revenues in excess of $1,000,000.</a:t>
            </a:r>
          </a:p>
          <a:p>
            <a:r>
              <a:rPr lang="en-US" altLang="en-US" dirty="0">
                <a:latin typeface="Arial Narrow" panose="020B0606020202030204" pitchFamily="34" charset="0"/>
                <a:ea typeface="ＭＳ Ｐゴシック" panose="020B0600070205080204" pitchFamily="34" charset="-128"/>
              </a:rPr>
              <a:t>They need substantial capital to scale out operations and launch nationwide. They now have a staff of 14 people and growing.</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54230687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Series A </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They hire an advisor and launch a Series A round to raise $2,500,000.</a:t>
            </a:r>
          </a:p>
          <a:p>
            <a:r>
              <a:rPr lang="en-US" altLang="en-US" dirty="0">
                <a:latin typeface="Arial Narrow" panose="020B0606020202030204" pitchFamily="34" charset="0"/>
                <a:ea typeface="ＭＳ Ｐゴシック" panose="020B0600070205080204" pitchFamily="34" charset="-128"/>
              </a:rPr>
              <a:t>After 4+ months of pitches and meetings with venture capital firms they receive a term sheet from VC Ventures:</a:t>
            </a:r>
          </a:p>
          <a:p>
            <a:pPr lvl="1"/>
            <a:r>
              <a:rPr lang="en-US" altLang="en-US" dirty="0">
                <a:latin typeface="Arial Narrow" panose="020B0606020202030204" pitchFamily="34" charset="0"/>
                <a:ea typeface="ＭＳ Ｐゴシック" panose="020B0600070205080204" pitchFamily="34" charset="-128"/>
              </a:rPr>
              <a:t>$2,500,000 preferred stock</a:t>
            </a:r>
          </a:p>
          <a:p>
            <a:pPr lvl="1"/>
            <a:r>
              <a:rPr lang="en-US" altLang="en-US" dirty="0">
                <a:latin typeface="Arial Narrow" panose="020B0606020202030204" pitchFamily="34" charset="0"/>
                <a:ea typeface="ＭＳ Ｐゴシック" panose="020B0600070205080204" pitchFamily="34" charset="-128"/>
              </a:rPr>
              <a:t>10% dividends non-compounding</a:t>
            </a:r>
          </a:p>
          <a:p>
            <a:pPr lvl="1"/>
            <a:r>
              <a:rPr lang="en-US" altLang="en-US" dirty="0">
                <a:latin typeface="Arial Narrow" panose="020B0606020202030204" pitchFamily="34" charset="0"/>
                <a:ea typeface="ＭＳ Ｐゴシック" panose="020B0600070205080204" pitchFamily="34" charset="-128"/>
              </a:rPr>
              <a:t>$7,500,000 pre-money valuation</a:t>
            </a:r>
          </a:p>
          <a:p>
            <a:pPr lvl="1"/>
            <a:r>
              <a:rPr lang="en-US" altLang="en-US" dirty="0">
                <a:latin typeface="Arial Narrow" panose="020B0606020202030204" pitchFamily="34" charset="0"/>
                <a:ea typeface="ＭＳ Ｐゴシック" panose="020B0600070205080204" pitchFamily="34" charset="-128"/>
              </a:rPr>
              <a:t>Liquidation preference of 1X</a:t>
            </a:r>
          </a:p>
          <a:p>
            <a:pPr lvl="1"/>
            <a:r>
              <a:rPr lang="en-US" altLang="en-US" dirty="0">
                <a:latin typeface="Arial Narrow" panose="020B0606020202030204" pitchFamily="34" charset="0"/>
                <a:ea typeface="ＭＳ Ｐゴシック" panose="020B0600070205080204" pitchFamily="34" charset="-128"/>
              </a:rPr>
              <a:t>Governance restrictions</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5075100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 Table Series A </a:t>
            </a:r>
          </a:p>
        </p:txBody>
      </p:sp>
      <p:pic>
        <p:nvPicPr>
          <p:cNvPr id="5" name="Content Placeholder 4">
            <a:extLst>
              <a:ext uri="{FF2B5EF4-FFF2-40B4-BE49-F238E27FC236}">
                <a16:creationId xmlns:a16="http://schemas.microsoft.com/office/drawing/2014/main" id="{E49039EA-E25C-4A1B-9C91-DD9C7E5F7155}"/>
              </a:ext>
            </a:extLst>
          </p:cNvPr>
          <p:cNvPicPr>
            <a:picLocks noGrp="1" noChangeAspect="1"/>
          </p:cNvPicPr>
          <p:nvPr>
            <p:ph idx="1"/>
          </p:nvPr>
        </p:nvPicPr>
        <p:blipFill>
          <a:blip r:embed="rId3"/>
          <a:stretch>
            <a:fillRect/>
          </a:stretch>
        </p:blipFill>
        <p:spPr>
          <a:xfrm>
            <a:off x="285750" y="1325461"/>
            <a:ext cx="8229600" cy="4496499"/>
          </a:xfrm>
          <a:prstGeom prst="rect">
            <a:avLst/>
          </a:prstGeom>
        </p:spPr>
      </p:pic>
    </p:spTree>
    <p:extLst>
      <p:ext uri="{BB962C8B-B14F-4D97-AF65-F5344CB8AC3E}">
        <p14:creationId xmlns:p14="http://schemas.microsoft.com/office/powerpoint/2010/main" val="188191893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Recapitalization / Down Round</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SaaS Systems initial traction did not lead to nationwide market acceptance.  </a:t>
            </a:r>
          </a:p>
          <a:p>
            <a:r>
              <a:rPr lang="en-US" altLang="en-US" dirty="0">
                <a:latin typeface="Arial Narrow" panose="020B0606020202030204" pitchFamily="34" charset="0"/>
                <a:ea typeface="ＭＳ Ｐゴシック" panose="020B0600070205080204" pitchFamily="34" charset="-128"/>
              </a:rPr>
              <a:t>Many larger companies moved downstream and developed comparable products that could be deployed much faster with their resources.</a:t>
            </a:r>
          </a:p>
          <a:p>
            <a:r>
              <a:rPr lang="en-US" altLang="en-US" dirty="0">
                <a:latin typeface="Arial Narrow" panose="020B0606020202030204" pitchFamily="34" charset="0"/>
                <a:ea typeface="ＭＳ Ｐゴシック" panose="020B0600070205080204" pitchFamily="34" charset="-128"/>
              </a:rPr>
              <a:t>SaaS Systems was getting squeezed on pricing and margins began to erode.</a:t>
            </a:r>
          </a:p>
          <a:p>
            <a:r>
              <a:rPr lang="en-US" altLang="en-US" dirty="0">
                <a:latin typeface="Arial Narrow" panose="020B0606020202030204" pitchFamily="34" charset="0"/>
                <a:ea typeface="ＭＳ Ｐゴシック" panose="020B0600070205080204" pitchFamily="34" charset="-128"/>
              </a:rPr>
              <a:t>They needed more capital to position the company for vertical product growth and ultimately seek an exit.</a:t>
            </a: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1428362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Recapitalization / Down Round</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SaaS Systems negotiated with VC Ventures (Series A) to fund the company through the product suite enhancements and seek an exit with an industry competitor.  </a:t>
            </a:r>
          </a:p>
          <a:p>
            <a:r>
              <a:rPr lang="en-US" altLang="en-US" dirty="0">
                <a:latin typeface="Arial Narrow" panose="020B0606020202030204" pitchFamily="34" charset="0"/>
                <a:ea typeface="ＭＳ Ｐゴシック" panose="020B0600070205080204" pitchFamily="34" charset="-128"/>
              </a:rPr>
              <a:t>SaaS Systems was revalued from the post Series A valuation of $10,000,000 to $5,000,000.</a:t>
            </a:r>
          </a:p>
          <a:p>
            <a:r>
              <a:rPr lang="en-US" altLang="en-US" dirty="0">
                <a:latin typeface="Arial Narrow" panose="020B0606020202030204" pitchFamily="34" charset="0"/>
                <a:ea typeface="ＭＳ Ｐゴシック" panose="020B0600070205080204" pitchFamily="34" charset="-128"/>
              </a:rPr>
              <a:t>VC Ventures agreed to fund another $2,000,000 at the same terms as their Series A investment. </a:t>
            </a:r>
          </a:p>
        </p:txBody>
      </p:sp>
    </p:spTree>
    <p:extLst>
      <p:ext uri="{BB962C8B-B14F-4D97-AF65-F5344CB8AC3E}">
        <p14:creationId xmlns:p14="http://schemas.microsoft.com/office/powerpoint/2010/main" val="243608414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 Cap Table - Recapitalization / Down Round</a:t>
            </a:r>
          </a:p>
        </p:txBody>
      </p:sp>
      <p:pic>
        <p:nvPicPr>
          <p:cNvPr id="2" name="Picture 1">
            <a:extLst>
              <a:ext uri="{FF2B5EF4-FFF2-40B4-BE49-F238E27FC236}">
                <a16:creationId xmlns:a16="http://schemas.microsoft.com/office/drawing/2014/main" id="{DA9952A0-E5DD-4009-A9B4-0A679E9EB3C7}"/>
              </a:ext>
            </a:extLst>
          </p:cNvPr>
          <p:cNvPicPr>
            <a:picLocks noChangeAspect="1"/>
          </p:cNvPicPr>
          <p:nvPr/>
        </p:nvPicPr>
        <p:blipFill>
          <a:blip r:embed="rId3"/>
          <a:stretch>
            <a:fillRect/>
          </a:stretch>
        </p:blipFill>
        <p:spPr>
          <a:xfrm>
            <a:off x="352338" y="1166070"/>
            <a:ext cx="8439324" cy="4580389"/>
          </a:xfrm>
          <a:prstGeom prst="rect">
            <a:avLst/>
          </a:prstGeom>
        </p:spPr>
      </p:pic>
    </p:spTree>
    <p:extLst>
      <p:ext uri="{BB962C8B-B14F-4D97-AF65-F5344CB8AC3E}">
        <p14:creationId xmlns:p14="http://schemas.microsoft.com/office/powerpoint/2010/main" val="283712729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Sale of Company Scenario #</a:t>
            </a:r>
            <a:r>
              <a:rPr lang="en-US" altLang="en-US" sz="3000" dirty="0">
                <a:ea typeface="ＭＳ Ｐゴシック" panose="020B0600070205080204" pitchFamily="34" charset="-128"/>
              </a:rPr>
              <a:t>1</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Product refinements and customer growth in a few key markets</a:t>
            </a:r>
            <a:r>
              <a:rPr lang="en-US" altLang="en-US" b="1" dirty="0">
                <a:latin typeface="Arial Narrow" panose="020B0606020202030204" pitchFamily="34" charset="0"/>
                <a:ea typeface="ＭＳ Ｐゴシック" panose="020B0600070205080204" pitchFamily="34" charset="-128"/>
              </a:rPr>
              <a:t> </a:t>
            </a:r>
            <a:r>
              <a:rPr lang="en-US" altLang="en-US" dirty="0">
                <a:latin typeface="Arial Narrow" panose="020B0606020202030204" pitchFamily="34" charset="0"/>
                <a:ea typeface="ＭＳ Ｐゴシック" panose="020B0600070205080204" pitchFamily="34" charset="-128"/>
              </a:rPr>
              <a:t>segments led to a larger competitor offering to buy SaaS Systems for $17,500,000.</a:t>
            </a:r>
          </a:p>
          <a:p>
            <a:r>
              <a:rPr lang="en-US" altLang="en-US" dirty="0">
                <a:latin typeface="Arial Narrow" panose="020B0606020202030204" pitchFamily="34" charset="0"/>
                <a:ea typeface="ＭＳ Ｐゴシック" panose="020B0600070205080204" pitchFamily="34" charset="-128"/>
              </a:rPr>
              <a:t>All employee options had been issued and will be exercised at the close.</a:t>
            </a:r>
          </a:p>
          <a:p>
            <a:r>
              <a:rPr lang="en-US" altLang="en-US" dirty="0">
                <a:latin typeface="Arial Narrow" panose="020B0606020202030204" pitchFamily="34" charset="0"/>
                <a:ea typeface="ＭＳ Ｐゴシック" panose="020B0600070205080204" pitchFamily="34" charset="-128"/>
              </a:rPr>
              <a:t>The close came approximately one year after the down round and 2 years after Series A. Resulting in accrued dividends of $700,000 due to VC Ventures.</a:t>
            </a:r>
          </a:p>
        </p:txBody>
      </p:sp>
    </p:spTree>
    <p:extLst>
      <p:ext uri="{BB962C8B-B14F-4D97-AF65-F5344CB8AC3E}">
        <p14:creationId xmlns:p14="http://schemas.microsoft.com/office/powerpoint/2010/main" val="323818852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3361-7127-4BCD-88C5-D1580B6666DF}"/>
              </a:ext>
            </a:extLst>
          </p:cNvPr>
          <p:cNvSpPr>
            <a:spLocks noGrp="1"/>
          </p:cNvSpPr>
          <p:nvPr>
            <p:ph type="title"/>
          </p:nvPr>
        </p:nvSpPr>
        <p:spPr>
          <a:xfrm>
            <a:off x="628650" y="232608"/>
            <a:ext cx="7886700" cy="926777"/>
          </a:xfrm>
        </p:spPr>
        <p:txBody>
          <a:bodyPr/>
          <a:lstStyle/>
          <a:p>
            <a:pPr algn="ctr"/>
            <a:r>
              <a:rPr lang="en-US" dirty="0"/>
              <a:t>A joint collaboration </a:t>
            </a:r>
          </a:p>
        </p:txBody>
      </p:sp>
      <p:pic>
        <p:nvPicPr>
          <p:cNvPr id="5" name="Content Placeholder 4">
            <a:extLst>
              <a:ext uri="{FF2B5EF4-FFF2-40B4-BE49-F238E27FC236}">
                <a16:creationId xmlns:a16="http://schemas.microsoft.com/office/drawing/2014/main" id="{3709FBCF-7D23-4FA8-9696-BCA7223E15D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612934" y="2969895"/>
            <a:ext cx="3244276" cy="1232825"/>
          </a:xfrm>
        </p:spPr>
      </p:pic>
      <p:pic>
        <p:nvPicPr>
          <p:cNvPr id="7" name="Picture 6" descr="A picture containing drawing&#10;&#10;Description automatically generated">
            <a:extLst>
              <a:ext uri="{FF2B5EF4-FFF2-40B4-BE49-F238E27FC236}">
                <a16:creationId xmlns:a16="http://schemas.microsoft.com/office/drawing/2014/main" id="{3E48F704-5857-4F68-93E5-0D34D87E674A}"/>
              </a:ext>
            </a:extLst>
          </p:cNvPr>
          <p:cNvPicPr>
            <a:picLocks noChangeAspect="1"/>
          </p:cNvPicPr>
          <p:nvPr/>
        </p:nvPicPr>
        <p:blipFill rotWithShape="1">
          <a:blip r:embed="rId3">
            <a:extLst>
              <a:ext uri="{28A0092B-C50C-407E-A947-70E740481C1C}">
                <a14:useLocalDpi xmlns:a14="http://schemas.microsoft.com/office/drawing/2010/main" val="0"/>
              </a:ext>
            </a:extLst>
          </a:blip>
          <a:srcRect l="974" t="18984" r="1638" b="14335"/>
          <a:stretch/>
        </p:blipFill>
        <p:spPr>
          <a:xfrm>
            <a:off x="195513" y="4503213"/>
            <a:ext cx="7042484" cy="1232825"/>
          </a:xfrm>
          <a:prstGeom prst="rect">
            <a:avLst/>
          </a:prstGeom>
        </p:spPr>
      </p:pic>
      <p:pic>
        <p:nvPicPr>
          <p:cNvPr id="4" name="Picture 3">
            <a:extLst>
              <a:ext uri="{FF2B5EF4-FFF2-40B4-BE49-F238E27FC236}">
                <a16:creationId xmlns:a16="http://schemas.microsoft.com/office/drawing/2014/main" id="{716175B9-3570-5846-863F-FB7F394A177B}"/>
              </a:ext>
            </a:extLst>
          </p:cNvPr>
          <p:cNvPicPr>
            <a:picLocks noChangeAspect="1"/>
          </p:cNvPicPr>
          <p:nvPr/>
        </p:nvPicPr>
        <p:blipFill>
          <a:blip r:embed="rId4"/>
          <a:stretch>
            <a:fillRect/>
          </a:stretch>
        </p:blipFill>
        <p:spPr>
          <a:xfrm>
            <a:off x="628650" y="1386702"/>
            <a:ext cx="4762500" cy="1282700"/>
          </a:xfrm>
          <a:prstGeom prst="rect">
            <a:avLst/>
          </a:prstGeom>
        </p:spPr>
      </p:pic>
    </p:spTree>
    <p:extLst>
      <p:ext uri="{BB962C8B-B14F-4D97-AF65-F5344CB8AC3E}">
        <p14:creationId xmlns:p14="http://schemas.microsoft.com/office/powerpoint/2010/main" val="252408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Sale of Company Scenario #</a:t>
            </a:r>
            <a:r>
              <a:rPr lang="en-US" altLang="en-US" sz="3000" dirty="0">
                <a:ea typeface="ＭＳ Ｐゴシック" panose="020B0600070205080204" pitchFamily="34" charset="-128"/>
              </a:rPr>
              <a:t>1 Waterfall</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3" name="Object 2">
            <a:extLst>
              <a:ext uri="{FF2B5EF4-FFF2-40B4-BE49-F238E27FC236}">
                <a16:creationId xmlns:a16="http://schemas.microsoft.com/office/drawing/2014/main" id="{263EA8F6-CF9D-4725-902C-84AD9E536895}"/>
              </a:ext>
            </a:extLst>
          </p:cNvPr>
          <p:cNvGraphicFramePr>
            <a:graphicFrameLocks noChangeAspect="1"/>
          </p:cNvGraphicFramePr>
          <p:nvPr>
            <p:extLst>
              <p:ext uri="{D42A27DB-BD31-4B8C-83A1-F6EECF244321}">
                <p14:modId xmlns:p14="http://schemas.microsoft.com/office/powerpoint/2010/main" val="3003743911"/>
              </p:ext>
            </p:extLst>
          </p:nvPr>
        </p:nvGraphicFramePr>
        <p:xfrm>
          <a:off x="620981" y="1166069"/>
          <a:ext cx="7902037" cy="4773337"/>
        </p:xfrm>
        <a:graphic>
          <a:graphicData uri="http://schemas.openxmlformats.org/presentationml/2006/ole">
            <mc:AlternateContent xmlns:mc="http://schemas.openxmlformats.org/markup-compatibility/2006">
              <mc:Choice xmlns:v="urn:schemas-microsoft-com:vml" Requires="v">
                <p:oleObj spid="_x0000_s4107" name="Worksheet" r:id="rId4" imgW="7800975" imgH="6000750" progId="Excel.Sheet.12">
                  <p:embed/>
                </p:oleObj>
              </mc:Choice>
              <mc:Fallback>
                <p:oleObj name="Worksheet" r:id="rId4" imgW="7800975" imgH="6000750" progId="Excel.Sheet.12">
                  <p:embed/>
                  <p:pic>
                    <p:nvPicPr>
                      <p:cNvPr id="0" name=""/>
                      <p:cNvPicPr/>
                      <p:nvPr/>
                    </p:nvPicPr>
                    <p:blipFill>
                      <a:blip r:embed="rId5"/>
                      <a:stretch>
                        <a:fillRect/>
                      </a:stretch>
                    </p:blipFill>
                    <p:spPr>
                      <a:xfrm>
                        <a:off x="620981" y="1166069"/>
                        <a:ext cx="7902037" cy="4773337"/>
                      </a:xfrm>
                      <a:prstGeom prst="rect">
                        <a:avLst/>
                      </a:prstGeom>
                    </p:spPr>
                  </p:pic>
                </p:oleObj>
              </mc:Fallback>
            </mc:AlternateContent>
          </a:graphicData>
        </a:graphic>
      </p:graphicFrame>
    </p:spTree>
    <p:extLst>
      <p:ext uri="{BB962C8B-B14F-4D97-AF65-F5344CB8AC3E}">
        <p14:creationId xmlns:p14="http://schemas.microsoft.com/office/powerpoint/2010/main" val="221668780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Sale of Company Scenario #2</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dirty="0">
                <a:latin typeface="Arial Narrow" panose="020B0606020202030204" pitchFamily="34" charset="0"/>
                <a:ea typeface="ＭＳ Ｐゴシック" panose="020B0600070205080204" pitchFamily="34" charset="-128"/>
              </a:rPr>
              <a:t>Customer growth did not materialize as expected. Product enhancements did attract a buyer that saw vertical opportunities to sell to their customer base.</a:t>
            </a:r>
          </a:p>
          <a:p>
            <a:r>
              <a:rPr lang="en-US" altLang="en-US" dirty="0">
                <a:latin typeface="Arial Narrow" panose="020B0606020202030204" pitchFamily="34" charset="0"/>
                <a:ea typeface="ＭＳ Ｐゴシック" panose="020B0600070205080204" pitchFamily="34" charset="-128"/>
              </a:rPr>
              <a:t>SaaS received an offer of $8,000,000 for the company.</a:t>
            </a:r>
          </a:p>
          <a:p>
            <a:r>
              <a:rPr lang="en-US" altLang="en-US" dirty="0">
                <a:latin typeface="Arial Narrow" panose="020B0606020202030204" pitchFamily="34" charset="0"/>
                <a:ea typeface="ＭＳ Ｐゴシック" panose="020B0600070205080204" pitchFamily="34" charset="-128"/>
              </a:rPr>
              <a:t>All employee options had been issued and will be exercised at the close.</a:t>
            </a:r>
          </a:p>
          <a:p>
            <a:r>
              <a:rPr lang="en-US" altLang="en-US" dirty="0">
                <a:latin typeface="Arial Narrow" panose="020B0606020202030204" pitchFamily="34" charset="0"/>
                <a:ea typeface="ＭＳ Ｐゴシック" panose="020B0600070205080204" pitchFamily="34" charset="-128"/>
              </a:rPr>
              <a:t>The close came approximately one year after the down round and 2 years after Series A. Resulting in accrued dividends of $700,000 due to VC Ventures.</a:t>
            </a:r>
          </a:p>
          <a:p>
            <a:r>
              <a:rPr lang="en-US" altLang="en-US" dirty="0">
                <a:latin typeface="Arial Narrow" panose="020B0606020202030204" pitchFamily="34" charset="0"/>
                <a:ea typeface="ＭＳ Ｐゴシック" panose="020B0600070205080204" pitchFamily="34" charset="-128"/>
              </a:rPr>
              <a:t>The liquidation preference of VC Ventures impacts distribution to shareholders.</a:t>
            </a:r>
          </a:p>
        </p:txBody>
      </p:sp>
    </p:spTree>
    <p:extLst>
      <p:ext uri="{BB962C8B-B14F-4D97-AF65-F5344CB8AC3E}">
        <p14:creationId xmlns:p14="http://schemas.microsoft.com/office/powerpoint/2010/main" val="19699817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Sale of Company Scenario #2 Waterfall</a:t>
            </a:r>
          </a:p>
        </p:txBody>
      </p:sp>
      <p:graphicFrame>
        <p:nvGraphicFramePr>
          <p:cNvPr id="2" name="Object 1">
            <a:extLst>
              <a:ext uri="{FF2B5EF4-FFF2-40B4-BE49-F238E27FC236}">
                <a16:creationId xmlns:a16="http://schemas.microsoft.com/office/drawing/2014/main" id="{92212312-237C-46AC-8E4E-8E23E9A2FCC8}"/>
              </a:ext>
            </a:extLst>
          </p:cNvPr>
          <p:cNvGraphicFramePr>
            <a:graphicFrameLocks noChangeAspect="1"/>
          </p:cNvGraphicFramePr>
          <p:nvPr>
            <p:extLst>
              <p:ext uri="{D42A27DB-BD31-4B8C-83A1-F6EECF244321}">
                <p14:modId xmlns:p14="http://schemas.microsoft.com/office/powerpoint/2010/main" val="2475053297"/>
              </p:ext>
            </p:extLst>
          </p:nvPr>
        </p:nvGraphicFramePr>
        <p:xfrm>
          <a:off x="1241571" y="1174460"/>
          <a:ext cx="6031684" cy="4672667"/>
        </p:xfrm>
        <a:graphic>
          <a:graphicData uri="http://schemas.openxmlformats.org/presentationml/2006/ole">
            <mc:AlternateContent xmlns:mc="http://schemas.openxmlformats.org/markup-compatibility/2006">
              <mc:Choice xmlns:v="urn:schemas-microsoft-com:vml" Requires="v">
                <p:oleObj spid="_x0000_s5131" name="Worksheet" r:id="rId4" imgW="6505670" imgH="6000750" progId="Excel.Sheet.12">
                  <p:embed/>
                </p:oleObj>
              </mc:Choice>
              <mc:Fallback>
                <p:oleObj name="Worksheet" r:id="rId4" imgW="6505670" imgH="6000750" progId="Excel.Sheet.12">
                  <p:embed/>
                  <p:pic>
                    <p:nvPicPr>
                      <p:cNvPr id="0" name=""/>
                      <p:cNvPicPr/>
                      <p:nvPr/>
                    </p:nvPicPr>
                    <p:blipFill>
                      <a:blip r:embed="rId5"/>
                      <a:stretch>
                        <a:fillRect/>
                      </a:stretch>
                    </p:blipFill>
                    <p:spPr>
                      <a:xfrm>
                        <a:off x="1241571" y="1174460"/>
                        <a:ext cx="6031684" cy="4672667"/>
                      </a:xfrm>
                      <a:prstGeom prst="rect">
                        <a:avLst/>
                      </a:prstGeom>
                    </p:spPr>
                  </p:pic>
                </p:oleObj>
              </mc:Fallback>
            </mc:AlternateContent>
          </a:graphicData>
        </a:graphic>
      </p:graphicFrame>
    </p:spTree>
    <p:extLst>
      <p:ext uri="{BB962C8B-B14F-4D97-AF65-F5344CB8AC3E}">
        <p14:creationId xmlns:p14="http://schemas.microsoft.com/office/powerpoint/2010/main" val="226696020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Sale of Company Scenario #3 WHAT IF ??</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Same scenario as #2, $ 8,000,000 deal……but WHAT IF the terms from VC Ventures were just a little different??</a:t>
            </a:r>
          </a:p>
          <a:p>
            <a:r>
              <a:rPr lang="en-US" altLang="en-US" dirty="0">
                <a:latin typeface="Arial Narrow" panose="020B0606020202030204" pitchFamily="34" charset="0"/>
                <a:ea typeface="ＭＳ Ｐゴシック" panose="020B0600070205080204" pitchFamily="34" charset="-128"/>
              </a:rPr>
              <a:t>What if the terms were not preferred stock but </a:t>
            </a:r>
            <a:r>
              <a:rPr lang="en-US" altLang="en-US" dirty="0">
                <a:highlight>
                  <a:srgbClr val="00FF00"/>
                </a:highlight>
                <a:latin typeface="Arial Narrow" panose="020B0606020202030204" pitchFamily="34" charset="0"/>
                <a:ea typeface="ＭＳ Ｐゴシック" panose="020B0600070205080204" pitchFamily="34" charset="-128"/>
              </a:rPr>
              <a:t>participating</a:t>
            </a:r>
            <a:r>
              <a:rPr lang="en-US" altLang="en-US" dirty="0">
                <a:latin typeface="Arial Narrow" panose="020B0606020202030204" pitchFamily="34" charset="0"/>
                <a:ea typeface="ＭＳ Ｐゴシック" panose="020B0600070205080204" pitchFamily="34" charset="-128"/>
              </a:rPr>
              <a:t> preferred stock with a 1X liquidations preference?</a:t>
            </a:r>
          </a:p>
        </p:txBody>
      </p:sp>
    </p:spTree>
    <p:extLst>
      <p:ext uri="{BB962C8B-B14F-4D97-AF65-F5344CB8AC3E}">
        <p14:creationId xmlns:p14="http://schemas.microsoft.com/office/powerpoint/2010/main" val="178610538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Sale of Company Scenario #3 WHAT IF ??</a:t>
            </a:r>
          </a:p>
        </p:txBody>
      </p:sp>
      <p:pic>
        <p:nvPicPr>
          <p:cNvPr id="7" name="Content Placeholder 6">
            <a:extLst>
              <a:ext uri="{FF2B5EF4-FFF2-40B4-BE49-F238E27FC236}">
                <a16:creationId xmlns:a16="http://schemas.microsoft.com/office/drawing/2014/main" id="{B447780C-ACED-4974-BCE4-0233C58011BF}"/>
              </a:ext>
            </a:extLst>
          </p:cNvPr>
          <p:cNvPicPr>
            <a:picLocks noGrp="1" noChangeAspect="1"/>
          </p:cNvPicPr>
          <p:nvPr>
            <p:ph idx="1"/>
          </p:nvPr>
        </p:nvPicPr>
        <p:blipFill>
          <a:blip r:embed="rId3"/>
          <a:stretch>
            <a:fillRect/>
          </a:stretch>
        </p:blipFill>
        <p:spPr>
          <a:xfrm>
            <a:off x="1006679" y="1241572"/>
            <a:ext cx="6560191" cy="4454554"/>
          </a:xfrm>
          <a:prstGeom prst="rect">
            <a:avLst/>
          </a:prstGeom>
        </p:spPr>
      </p:pic>
    </p:spTree>
    <p:extLst>
      <p:ext uri="{BB962C8B-B14F-4D97-AF65-F5344CB8AC3E}">
        <p14:creationId xmlns:p14="http://schemas.microsoft.com/office/powerpoint/2010/main" val="109451457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dirty="0">
                <a:ea typeface="ＭＳ Ｐゴシック" panose="020B0600070205080204" pitchFamily="34" charset="-128"/>
              </a:rPr>
              <a:t>Cap Table Summary</a:t>
            </a:r>
            <a:endParaRPr lang="en-US" altLang="en-US" sz="3000" cap="none"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Arial Narrow" panose="020B0606020202030204" pitchFamily="34" charset="0"/>
                <a:ea typeface="ＭＳ Ｐゴシック" panose="020B0600070205080204" pitchFamily="34" charset="-128"/>
              </a:rPr>
              <a:t>Always keep it current.</a:t>
            </a:r>
          </a:p>
          <a:p>
            <a:r>
              <a:rPr lang="en-US" altLang="en-US" dirty="0">
                <a:latin typeface="Arial Narrow" panose="020B0606020202030204" pitchFamily="34" charset="0"/>
                <a:ea typeface="ＭＳ Ｐゴシック" panose="020B0600070205080204" pitchFamily="34" charset="-128"/>
              </a:rPr>
              <a:t>Assure that you have supporting legal documentation for every investor on the cap table.</a:t>
            </a:r>
          </a:p>
          <a:p>
            <a:r>
              <a:rPr lang="en-US" altLang="en-US" dirty="0">
                <a:latin typeface="Arial Narrow" panose="020B0606020202030204" pitchFamily="34" charset="0"/>
                <a:ea typeface="ＭＳ Ｐゴシック" panose="020B0600070205080204" pitchFamily="34" charset="-128"/>
              </a:rPr>
              <a:t>Cap tables show summary of ownership…not liquidation rights and percentages.</a:t>
            </a:r>
          </a:p>
          <a:p>
            <a:r>
              <a:rPr lang="en-US" altLang="en-US" dirty="0">
                <a:latin typeface="Arial Narrow" panose="020B0606020202030204" pitchFamily="34" charset="0"/>
                <a:ea typeface="ＭＳ Ｐゴシック" panose="020B0600070205080204" pitchFamily="34" charset="-128"/>
              </a:rPr>
              <a:t>Understand all terms when bringing on new investors.</a:t>
            </a:r>
          </a:p>
          <a:p>
            <a:pPr marL="0" indent="0">
              <a:buNone/>
            </a:pPr>
            <a:endParaRPr lang="en-US" altLang="en-US" dirty="0">
              <a:latin typeface="Arial Narrow" panose="020B0606020202030204" pitchFamily="34" charset="0"/>
              <a:ea typeface="ＭＳ Ｐゴシック" panose="020B0600070205080204" pitchFamily="34" charset="-128"/>
            </a:endParaRPr>
          </a:p>
          <a:p>
            <a:pPr marL="0" indent="0">
              <a:buNone/>
            </a:pPr>
            <a:r>
              <a:rPr lang="en-US" altLang="en-US" dirty="0">
                <a:latin typeface="Arial Narrow" panose="020B0606020202030204" pitchFamily="34" charset="0"/>
                <a:ea typeface="ＭＳ Ｐゴシック" panose="020B0600070205080204" pitchFamily="34" charset="-128"/>
              </a:rPr>
              <a:t>All available Raising Capital Seminar resources can be found here: </a:t>
            </a:r>
            <a:r>
              <a:rPr lang="en-US" dirty="0">
                <a:solidFill>
                  <a:srgbClr val="FF0000"/>
                </a:solidFill>
                <a:latin typeface="Arial Narrow" panose="020B060602020203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rPr>
              <a:t>https://bit.ly/2IPgI5v</a:t>
            </a:r>
            <a:endParaRPr lang="en-US" dirty="0">
              <a:solidFill>
                <a:srgbClr val="FF0000"/>
              </a:solidFill>
              <a:latin typeface="Arial Narrow" panose="020B0606020202030204" pitchFamily="34" charset="0"/>
              <a:ea typeface="ＭＳ Ｐゴシック" panose="020B0600070205080204" pitchFamily="34" charset="-128"/>
            </a:endParaRPr>
          </a:p>
          <a:p>
            <a:pPr marL="0" indent="0">
              <a:buNone/>
            </a:pPr>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67188353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4">
            <a:extLst>
              <a:ext uri="{FF2B5EF4-FFF2-40B4-BE49-F238E27FC236}">
                <a16:creationId xmlns:a16="http://schemas.microsoft.com/office/drawing/2014/main" id="{B104A71C-1563-45CE-8B2B-819E37EA7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Title 1">
            <a:extLst>
              <a:ext uri="{FF2B5EF4-FFF2-40B4-BE49-F238E27FC236}">
                <a16:creationId xmlns:a16="http://schemas.microsoft.com/office/drawing/2014/main" id="{E66D3FEA-2847-43A6-B1BA-91ECFAC131F6}"/>
              </a:ext>
            </a:extLst>
          </p:cNvPr>
          <p:cNvSpPr>
            <a:spLocks noGrp="1"/>
          </p:cNvSpPr>
          <p:nvPr>
            <p:ph type="title"/>
          </p:nvPr>
        </p:nvSpPr>
        <p:spPr bwMode="auto">
          <a:xfrm>
            <a:off x="620424" y="4690774"/>
            <a:ext cx="8229600" cy="728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500" cap="none" dirty="0">
                <a:solidFill>
                  <a:schemeClr val="accent1"/>
                </a:solidFill>
                <a:latin typeface="Arial" panose="020B0604020202020204" pitchFamily="34" charset="0"/>
                <a:ea typeface="ＭＳ Ｐゴシック" panose="020B0600070205080204" pitchFamily="34" charset="-128"/>
                <a:cs typeface="Arial" panose="020B0604020202020204" pitchFamily="34" charset="0"/>
              </a:rPr>
              <a:t>Final Thoughts</a:t>
            </a:r>
            <a:endParaRPr lang="en-US" altLang="en-US" sz="3000" cap="none" dirty="0">
              <a:solidFill>
                <a:schemeClr val="accent1"/>
              </a:solidFill>
              <a:latin typeface="Arial Narrow" panose="020B0606020202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26093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hare Bad News Early">
            <a:extLst>
              <a:ext uri="{FF2B5EF4-FFF2-40B4-BE49-F238E27FC236}">
                <a16:creationId xmlns:a16="http://schemas.microsoft.com/office/drawing/2014/main" id="{5D0420B7-6D75-4ED5-9CD0-9719AEC4E153}"/>
              </a:ext>
            </a:extLst>
          </p:cNvPr>
          <p:cNvSpPr>
            <a:spLocks noGrp="1"/>
          </p:cNvSpPr>
          <p:nvPr>
            <p:ph type="title" idx="4294967295"/>
          </p:nvPr>
        </p:nvSpPr>
        <p:spPr bwMode="auto">
          <a:xfrm>
            <a:off x="457200" y="279400"/>
            <a:ext cx="8229600" cy="706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3000">
                <a:ea typeface="ＭＳ Ｐゴシック" panose="020B0600070205080204" pitchFamily="34" charset="-128"/>
                <a:sym typeface="Ariak" charset="0"/>
              </a:rPr>
              <a:t>Thank You!</a:t>
            </a:r>
          </a:p>
        </p:txBody>
      </p:sp>
      <p:sp>
        <p:nvSpPr>
          <p:cNvPr id="214019" name="There Are Lots of Indicators – Share Them…">
            <a:extLst>
              <a:ext uri="{FF2B5EF4-FFF2-40B4-BE49-F238E27FC236}">
                <a16:creationId xmlns:a16="http://schemas.microsoft.com/office/drawing/2014/main" id="{C6BDB076-6804-4860-8502-41721A2359CD}"/>
              </a:ext>
            </a:extLst>
          </p:cNvPr>
          <p:cNvSpPr>
            <a:spLocks noGrp="1"/>
          </p:cNvSpPr>
          <p:nvPr>
            <p:ph type="body" idx="4294967295"/>
          </p:nvPr>
        </p:nvSpPr>
        <p:spPr bwMode="auto">
          <a:xfrm>
            <a:off x="457200" y="1295400"/>
            <a:ext cx="8229600" cy="48421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latin typeface="Arial Narrow" panose="020B0606020202030204" pitchFamily="34" charset="0"/>
                <a:ea typeface="ＭＳ Ｐゴシック" panose="020B0600070205080204" pitchFamily="34" charset="-128"/>
                <a:sym typeface="Arial Narrow" panose="020B0606020202030204" pitchFamily="34" charset="0"/>
              </a:rPr>
              <a:t>Final thoughts</a:t>
            </a:r>
          </a:p>
          <a:p>
            <a:pPr lvl="1">
              <a:buFont typeface="Arial" panose="020B0604020202020204" pitchFamily="34" charset="0"/>
              <a:buChar char="•"/>
            </a:pPr>
            <a:r>
              <a:rPr lang="en-US" altLang="en-US" sz="2400" dirty="0">
                <a:latin typeface="Arial Narrow" panose="020B0606020202030204" pitchFamily="34" charset="0"/>
                <a:ea typeface="ヒラギノ角ゴ Pro W3" pitchFamily="126" charset="-128"/>
                <a:sym typeface="Arial Narrow" panose="020B0606020202030204" pitchFamily="34" charset="0"/>
              </a:rPr>
              <a:t>All content from these seminars is available </a:t>
            </a:r>
          </a:p>
          <a:p>
            <a:pPr lvl="2"/>
            <a:r>
              <a:rPr lang="en-US" altLang="en-US" sz="2000" dirty="0">
                <a:latin typeface="Arial Narrow" panose="020B0606020202030204" pitchFamily="34" charset="0"/>
                <a:ea typeface="ヒラギノ角ゴ Pro W3" pitchFamily="126" charset="-128"/>
                <a:sym typeface="Arial Narrow" panose="020B0606020202030204" pitchFamily="34" charset="0"/>
                <a:hlinkClick r:id="rId2"/>
              </a:rPr>
              <a:t>www.dsmpartnership.com\raisingcapital</a:t>
            </a:r>
            <a:r>
              <a:rPr lang="en-US" altLang="en-US" sz="2000" dirty="0">
                <a:latin typeface="Arial Narrow" panose="020B0606020202030204" pitchFamily="34" charset="0"/>
                <a:ea typeface="ヒラギノ角ゴ Pro W3" pitchFamily="126" charset="-128"/>
                <a:sym typeface="Arial Narrow" panose="020B0606020202030204" pitchFamily="34" charset="0"/>
              </a:rPr>
              <a:t> </a:t>
            </a:r>
          </a:p>
          <a:p>
            <a:pPr lvl="1">
              <a:buFont typeface="Arial" panose="020B0604020202020204" pitchFamily="34" charset="0"/>
              <a:buChar char="•"/>
            </a:pPr>
            <a:r>
              <a:rPr lang="en-US" altLang="en-US" sz="2400" dirty="0">
                <a:latin typeface="Arial Narrow" panose="020B0606020202030204" pitchFamily="34" charset="0"/>
                <a:ea typeface="ヒラギノ角ゴ Pro W3" pitchFamily="126" charset="-128"/>
                <a:sym typeface="Arial Narrow" panose="020B0606020202030204" pitchFamily="34" charset="0"/>
              </a:rPr>
              <a:t>Please complete our survey</a:t>
            </a:r>
          </a:p>
          <a:p>
            <a:pPr lvl="1">
              <a:buFont typeface="Arial" panose="020B0604020202020204" pitchFamily="34" charset="0"/>
              <a:buChar char="•"/>
            </a:pPr>
            <a:r>
              <a:rPr lang="en-US" altLang="en-US" sz="2400" dirty="0">
                <a:latin typeface="Arial Narrow" panose="020B0606020202030204" pitchFamily="34" charset="0"/>
                <a:ea typeface="ヒラギノ角ゴ Pro W3" pitchFamily="126" charset="-128"/>
                <a:sym typeface="Arial Narrow" panose="020B0606020202030204" pitchFamily="34" charset="0"/>
              </a:rPr>
              <a:t>Stay in touch</a:t>
            </a:r>
          </a:p>
          <a:p>
            <a:pPr lvl="2"/>
            <a:r>
              <a:rPr lang="en-US" altLang="en-US" dirty="0">
                <a:latin typeface="Arial Narrow" panose="020B0606020202030204" pitchFamily="34" charset="0"/>
                <a:ea typeface="ヒラギノ角ゴ Pro W3" pitchFamily="126" charset="-128"/>
                <a:sym typeface="Arial Narrow" panose="020B0606020202030204" pitchFamily="34" charset="0"/>
              </a:rPr>
              <a:t>Plains Angels  </a:t>
            </a:r>
          </a:p>
          <a:p>
            <a:pPr lvl="3"/>
            <a:r>
              <a:rPr lang="en-US" altLang="en-US" dirty="0">
                <a:latin typeface="Arial Narrow" panose="020B0606020202030204" pitchFamily="34" charset="0"/>
                <a:ea typeface="ヒラギノ角ゴ Pro W3" pitchFamily="126" charset="-128"/>
                <a:sym typeface="Arial Narrow" panose="020B0606020202030204" pitchFamily="34" charset="0"/>
                <a:hlinkClick r:id="rId3"/>
              </a:rPr>
              <a:t>www.plainsangels.com</a:t>
            </a:r>
            <a:endParaRPr lang="en-US" altLang="en-US" dirty="0">
              <a:latin typeface="Arial Narrow" panose="020B0606020202030204" pitchFamily="34" charset="0"/>
              <a:ea typeface="ヒラギノ角ゴ Pro W3" pitchFamily="126" charset="-128"/>
              <a:sym typeface="Arial Narrow" panose="020B0606020202030204" pitchFamily="34" charset="0"/>
            </a:endParaRPr>
          </a:p>
          <a:p>
            <a:pPr lvl="2"/>
            <a:r>
              <a:rPr lang="en-US" altLang="en-US" dirty="0">
                <a:latin typeface="Arial Narrow" panose="020B0606020202030204" pitchFamily="34" charset="0"/>
                <a:ea typeface="ヒラギノ角ゴ Pro W3" pitchFamily="126" charset="-128"/>
                <a:sym typeface="Arial Narrow" panose="020B0606020202030204" pitchFamily="34" charset="0"/>
              </a:rPr>
              <a:t>Greater Des Moines Partnership</a:t>
            </a:r>
          </a:p>
          <a:p>
            <a:pPr lvl="3"/>
            <a:r>
              <a:rPr lang="en-US" altLang="en-US" dirty="0">
                <a:latin typeface="Arial Narrow" panose="020B0606020202030204" pitchFamily="34" charset="0"/>
                <a:ea typeface="ヒラギノ角ゴ Pro W3" pitchFamily="126" charset="-128"/>
                <a:sym typeface="Arial Narrow" panose="020B0606020202030204" pitchFamily="34" charset="0"/>
                <a:hlinkClick r:id="rId4"/>
              </a:rPr>
              <a:t>www.dsmpartnership.com</a:t>
            </a:r>
            <a:r>
              <a:rPr lang="en-US" altLang="en-US" dirty="0">
                <a:latin typeface="Arial Narrow" panose="020B0606020202030204" pitchFamily="34" charset="0"/>
                <a:ea typeface="ヒラギノ角ゴ Pro W3" pitchFamily="126" charset="-128"/>
                <a:sym typeface="Arial Narrow" panose="020B0606020202030204" pitchFamily="34" charset="0"/>
              </a:rPr>
              <a:t> </a:t>
            </a:r>
          </a:p>
          <a:p>
            <a:pPr marL="914400" lvl="2" indent="0">
              <a:buNone/>
            </a:pPr>
            <a:endParaRPr lang="en-US" altLang="en-US" dirty="0">
              <a:latin typeface="Arial Narrow" panose="020B0606020202030204" pitchFamily="34" charset="0"/>
              <a:ea typeface="ヒラギノ角ゴ Pro W3" pitchFamily="126" charset="-128"/>
              <a:sym typeface="Arial Narrow" panose="020B0606020202030204" pitchFamily="34" charset="0"/>
            </a:endParaRPr>
          </a:p>
        </p:txBody>
      </p:sp>
    </p:spTree>
    <p:extLst>
      <p:ext uri="{BB962C8B-B14F-4D97-AF65-F5344CB8AC3E}">
        <p14:creationId xmlns:p14="http://schemas.microsoft.com/office/powerpoint/2010/main" val="9442205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3361-7127-4BCD-88C5-D1580B6666DF}"/>
              </a:ext>
            </a:extLst>
          </p:cNvPr>
          <p:cNvSpPr>
            <a:spLocks noGrp="1"/>
          </p:cNvSpPr>
          <p:nvPr>
            <p:ph type="title"/>
          </p:nvPr>
        </p:nvSpPr>
        <p:spPr>
          <a:xfrm>
            <a:off x="628650" y="245860"/>
            <a:ext cx="7886700" cy="926777"/>
          </a:xfrm>
        </p:spPr>
        <p:txBody>
          <a:bodyPr/>
          <a:lstStyle/>
          <a:p>
            <a:r>
              <a:rPr lang="en-US" dirty="0"/>
              <a:t>WELCOME</a:t>
            </a:r>
          </a:p>
        </p:txBody>
      </p:sp>
      <p:sp>
        <p:nvSpPr>
          <p:cNvPr id="3" name="Content Placeholder 2">
            <a:extLst>
              <a:ext uri="{FF2B5EF4-FFF2-40B4-BE49-F238E27FC236}">
                <a16:creationId xmlns:a16="http://schemas.microsoft.com/office/drawing/2014/main" id="{DF7B1C31-1F94-4423-A6B0-45857149AB78}"/>
              </a:ext>
            </a:extLst>
          </p:cNvPr>
          <p:cNvSpPr>
            <a:spLocks noGrp="1"/>
          </p:cNvSpPr>
          <p:nvPr>
            <p:ph idx="1"/>
          </p:nvPr>
        </p:nvSpPr>
        <p:spPr>
          <a:xfrm>
            <a:off x="628650" y="1216404"/>
            <a:ext cx="7886700" cy="4960559"/>
          </a:xfrm>
        </p:spPr>
        <p:txBody>
          <a:bodyPr>
            <a:normAutofit/>
          </a:bodyPr>
          <a:lstStyle/>
          <a:p>
            <a:r>
              <a:rPr lang="en-US" altLang="en-US" sz="3200" dirty="0">
                <a:latin typeface="Arial Narrow" panose="020B0606020202030204" pitchFamily="34" charset="0"/>
                <a:ea typeface="ＭＳ Ｐゴシック" panose="020B0600070205080204" pitchFamily="34" charset="-128"/>
                <a:sym typeface="Arial Narrow" panose="020B0606020202030204" pitchFamily="34" charset="0"/>
              </a:rPr>
              <a:t>Thank you for joining us!</a:t>
            </a:r>
          </a:p>
          <a:p>
            <a:r>
              <a:rPr lang="en-US" altLang="en-US" sz="3200" dirty="0">
                <a:latin typeface="Arial Narrow" panose="020B0606020202030204" pitchFamily="34" charset="0"/>
                <a:ea typeface="ＭＳ Ｐゴシック" panose="020B0600070205080204" pitchFamily="34" charset="-128"/>
                <a:sym typeface="Arial Narrow" panose="020B0606020202030204" pitchFamily="34" charset="0"/>
              </a:rPr>
              <a:t>Logistics:</a:t>
            </a:r>
          </a:p>
          <a:p>
            <a:pPr marL="742950" lvl="2" indent="-342900"/>
            <a:r>
              <a:rPr lang="en-US" altLang="en-US" sz="2800" dirty="0">
                <a:latin typeface="Arial Narrow" panose="020B0606020202030204" pitchFamily="34" charset="0"/>
                <a:ea typeface="ＭＳ Ｐゴシック" panose="020B0600070205080204" pitchFamily="34" charset="-128"/>
                <a:sym typeface="Arial Narrow" panose="020B0606020202030204" pitchFamily="34" charset="0"/>
              </a:rPr>
              <a:t>Mute your microphone</a:t>
            </a:r>
          </a:p>
          <a:p>
            <a:pPr marL="742950" lvl="2" indent="-342900"/>
            <a:r>
              <a:rPr lang="en-US" altLang="en-US" sz="2800" dirty="0">
                <a:latin typeface="Arial Narrow" panose="020B0606020202030204" pitchFamily="34" charset="0"/>
                <a:ea typeface="ＭＳ Ｐゴシック" panose="020B0600070205080204" pitchFamily="34" charset="-128"/>
                <a:sym typeface="Arial Narrow" panose="020B0606020202030204" pitchFamily="34" charset="0"/>
              </a:rPr>
              <a:t>Turn on your video</a:t>
            </a:r>
          </a:p>
          <a:p>
            <a:pPr marL="742950" lvl="2" indent="-342900"/>
            <a:r>
              <a:rPr lang="en-US" altLang="en-US" sz="2800" dirty="0">
                <a:latin typeface="Arial Narrow" panose="020B0606020202030204" pitchFamily="34" charset="0"/>
                <a:ea typeface="ＭＳ Ｐゴシック" panose="020B0600070205080204" pitchFamily="34" charset="-128"/>
                <a:sym typeface="Arial Narrow" panose="020B0606020202030204" pitchFamily="34" charset="0"/>
              </a:rPr>
              <a:t>Open the chat window and use this for questions</a:t>
            </a:r>
          </a:p>
          <a:p>
            <a:r>
              <a:rPr lang="en-US" altLang="en-US" sz="3200" dirty="0">
                <a:latin typeface="Arial Narrow" panose="020B0606020202030204" pitchFamily="34" charset="0"/>
                <a:ea typeface="ＭＳ Ｐゴシック" panose="020B0600070205080204" pitchFamily="34" charset="-128"/>
              </a:rPr>
              <a:t>A recording of this will be available</a:t>
            </a:r>
          </a:p>
          <a:p>
            <a:endParaRPr lang="en-US" sz="3200" dirty="0">
              <a:latin typeface="Arial Narrow" panose="020B0606020202030204" pitchFamily="34" charset="0"/>
            </a:endParaRPr>
          </a:p>
        </p:txBody>
      </p:sp>
    </p:spTree>
    <p:extLst>
      <p:ext uri="{BB962C8B-B14F-4D97-AF65-F5344CB8AC3E}">
        <p14:creationId xmlns:p14="http://schemas.microsoft.com/office/powerpoint/2010/main" val="413556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3B60DD12-34FF-4F45-90A9-CA6478593F57}"/>
              </a:ext>
            </a:extLst>
          </p:cNvPr>
          <p:cNvPicPr>
            <a:picLocks noChangeAspect="1"/>
          </p:cNvPicPr>
          <p:nvPr/>
        </p:nvPicPr>
        <p:blipFill rotWithShape="1">
          <a:blip r:embed="rId2"/>
          <a:srcRect l="5217" t="12170" r="6875" b="19085"/>
          <a:stretch/>
        </p:blipFill>
        <p:spPr>
          <a:xfrm>
            <a:off x="477078" y="1026695"/>
            <a:ext cx="8038272" cy="1714363"/>
          </a:xfrm>
          <a:prstGeom prst="rect">
            <a:avLst/>
          </a:prstGeom>
        </p:spPr>
      </p:pic>
      <p:sp>
        <p:nvSpPr>
          <p:cNvPr id="2" name="Title 1">
            <a:extLst>
              <a:ext uri="{FF2B5EF4-FFF2-40B4-BE49-F238E27FC236}">
                <a16:creationId xmlns:a16="http://schemas.microsoft.com/office/drawing/2014/main" id="{AD083361-7127-4BCD-88C5-D1580B6666DF}"/>
              </a:ext>
            </a:extLst>
          </p:cNvPr>
          <p:cNvSpPr>
            <a:spLocks noGrp="1"/>
          </p:cNvSpPr>
          <p:nvPr>
            <p:ph type="title"/>
          </p:nvPr>
        </p:nvSpPr>
        <p:spPr>
          <a:xfrm>
            <a:off x="628650" y="272364"/>
            <a:ext cx="7886700" cy="926777"/>
          </a:xfrm>
        </p:spPr>
        <p:txBody>
          <a:bodyPr/>
          <a:lstStyle/>
          <a:p>
            <a:r>
              <a:rPr lang="en-US" dirty="0"/>
              <a:t>AGENDA</a:t>
            </a:r>
          </a:p>
        </p:txBody>
      </p:sp>
      <p:sp>
        <p:nvSpPr>
          <p:cNvPr id="3" name="Content Placeholder 2">
            <a:extLst>
              <a:ext uri="{FF2B5EF4-FFF2-40B4-BE49-F238E27FC236}">
                <a16:creationId xmlns:a16="http://schemas.microsoft.com/office/drawing/2014/main" id="{DF7B1C31-1F94-4423-A6B0-45857149AB78}"/>
              </a:ext>
            </a:extLst>
          </p:cNvPr>
          <p:cNvSpPr>
            <a:spLocks noGrp="1"/>
          </p:cNvSpPr>
          <p:nvPr>
            <p:ph idx="1"/>
          </p:nvPr>
        </p:nvSpPr>
        <p:spPr>
          <a:xfrm>
            <a:off x="477078" y="2741058"/>
            <a:ext cx="8189844" cy="3844578"/>
          </a:xfrm>
        </p:spPr>
        <p:txBody>
          <a:bodyPr numCol="2">
            <a:normAutofit/>
          </a:bodyPr>
          <a:lstStyle/>
          <a:p>
            <a:r>
              <a:rPr lang="en-US" sz="2400" b="1" dirty="0">
                <a:latin typeface="Arial Narrow" panose="020B0606020202030204" pitchFamily="34" charset="0"/>
              </a:rPr>
              <a:t>Module 1: </a:t>
            </a:r>
            <a:r>
              <a:rPr lang="en-US" sz="2400" dirty="0">
                <a:latin typeface="Arial Narrow" panose="020B0606020202030204" pitchFamily="34" charset="0"/>
              </a:rPr>
              <a:t>The Fundraising Journey: Steps to </a:t>
            </a:r>
            <a:br>
              <a:rPr lang="en-US" sz="2400" dirty="0">
                <a:latin typeface="Arial Narrow" panose="020B0606020202030204" pitchFamily="34" charset="0"/>
              </a:rPr>
            </a:br>
            <a:r>
              <a:rPr lang="en-US" sz="2400" dirty="0">
                <a:latin typeface="Arial Narrow" panose="020B0606020202030204" pitchFamily="34" charset="0"/>
              </a:rPr>
              <a:t>Raising Capital </a:t>
            </a:r>
          </a:p>
          <a:p>
            <a:r>
              <a:rPr lang="en-US" sz="2400" b="1" dirty="0">
                <a:latin typeface="Arial Narrow" panose="020B0606020202030204" pitchFamily="34" charset="0"/>
              </a:rPr>
              <a:t>Module 2: </a:t>
            </a:r>
            <a:r>
              <a:rPr lang="en-US" sz="2400" dirty="0">
                <a:latin typeface="Arial Narrow" panose="020B0606020202030204" pitchFamily="34" charset="0"/>
              </a:rPr>
              <a:t>The Pitch: Telling Your Story</a:t>
            </a:r>
          </a:p>
          <a:p>
            <a:r>
              <a:rPr lang="en-US" sz="2400" b="1" dirty="0">
                <a:latin typeface="Arial Narrow" panose="020B0606020202030204" pitchFamily="34" charset="0"/>
              </a:rPr>
              <a:t>Module 3: </a:t>
            </a:r>
            <a:r>
              <a:rPr lang="en-US" sz="2400" dirty="0">
                <a:latin typeface="Arial Narrow" panose="020B0606020202030204" pitchFamily="34" charset="0"/>
              </a:rPr>
              <a:t>The Proforma: Building a Strong Financial Model</a:t>
            </a:r>
          </a:p>
          <a:p>
            <a:r>
              <a:rPr lang="en-US" sz="2400" b="1" dirty="0">
                <a:latin typeface="Arial Narrow" panose="020B0606020202030204" pitchFamily="34" charset="0"/>
              </a:rPr>
              <a:t>Module 4: </a:t>
            </a:r>
            <a:r>
              <a:rPr lang="en-US" sz="2400" dirty="0">
                <a:latin typeface="Arial Narrow" panose="020B0606020202030204" pitchFamily="34" charset="0"/>
              </a:rPr>
              <a:t>The Cap Table: Who Owns Your Company</a:t>
            </a:r>
          </a:p>
          <a:p>
            <a:r>
              <a:rPr lang="en-US" sz="2400" b="1" dirty="0">
                <a:latin typeface="Arial Narrow" panose="020B0606020202030204" pitchFamily="34" charset="0"/>
              </a:rPr>
              <a:t>Module 5: </a:t>
            </a:r>
            <a:r>
              <a:rPr lang="en-US" sz="2400" dirty="0">
                <a:latin typeface="Arial Narrow" panose="020B0606020202030204" pitchFamily="34" charset="0"/>
              </a:rPr>
              <a:t>The Term Sheet: The Details Matter</a:t>
            </a:r>
          </a:p>
          <a:p>
            <a:pPr marL="0" indent="0">
              <a:buNone/>
            </a:pPr>
            <a:endParaRPr lang="en-US" dirty="0">
              <a:latin typeface="Arial Narrow" panose="020B0606020202030204" pitchFamily="34" charset="0"/>
            </a:endParaRPr>
          </a:p>
        </p:txBody>
      </p:sp>
    </p:spTree>
    <p:extLst>
      <p:ext uri="{BB962C8B-B14F-4D97-AF65-F5344CB8AC3E}">
        <p14:creationId xmlns:p14="http://schemas.microsoft.com/office/powerpoint/2010/main" val="193646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5A0DAAC3-D432-423C-BB4D-CED8EF343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5C4E2C4-C033-4395-BDB9-5D03AEB0ECC0}"/>
              </a:ext>
            </a:extLst>
          </p:cNvPr>
          <p:cNvSpPr txBox="1">
            <a:spLocks/>
          </p:cNvSpPr>
          <p:nvPr/>
        </p:nvSpPr>
        <p:spPr>
          <a:xfrm>
            <a:off x="483916" y="4966282"/>
            <a:ext cx="8176169" cy="10098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2700" b="1" dirty="0">
                <a:solidFill>
                  <a:srgbClr val="FF0000"/>
                </a:solidFill>
                <a:latin typeface="Arial" panose="020B0604020202020204" pitchFamily="34" charset="0"/>
                <a:cs typeface="Arial" panose="020B0604020202020204" pitchFamily="34" charset="0"/>
              </a:rPr>
              <a:t>RAISING CAPITAL SEMINAR SERIES</a:t>
            </a:r>
          </a:p>
          <a:p>
            <a:pPr algn="l">
              <a:defRPr/>
            </a:pPr>
            <a:r>
              <a:rPr lang="en-US" sz="2400" dirty="0">
                <a:solidFill>
                  <a:srgbClr val="FF0000"/>
                </a:solidFill>
                <a:latin typeface="Arial" panose="020B0604020202020204" pitchFamily="34" charset="0"/>
                <a:cs typeface="Arial" panose="020B0604020202020204" pitchFamily="34" charset="0"/>
              </a:rPr>
              <a:t>Module 4: The Cap Table: Who Owns Your Company</a:t>
            </a:r>
            <a:br>
              <a:rPr lang="en-US" sz="2400" dirty="0">
                <a:solidFill>
                  <a:srgbClr val="FF0000"/>
                </a:solidFill>
                <a:latin typeface="Arial" panose="020B0604020202020204" pitchFamily="34" charset="0"/>
                <a:cs typeface="Arial" panose="020B0604020202020204" pitchFamily="34" charset="0"/>
              </a:rPr>
            </a:br>
            <a:endParaRPr lang="en-US" sz="2400" dirty="0">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6C3710-6EC2-402F-BFFF-440CE1A9FFEA}"/>
              </a:ext>
            </a:extLst>
          </p:cNvPr>
          <p:cNvSpPr txBox="1"/>
          <p:nvPr/>
        </p:nvSpPr>
        <p:spPr>
          <a:xfrm>
            <a:off x="483915" y="5732038"/>
            <a:ext cx="1599249" cy="369332"/>
          </a:xfrm>
          <a:prstGeom prst="rect">
            <a:avLst/>
          </a:prstGeom>
          <a:noFill/>
        </p:spPr>
        <p:txBody>
          <a:bodyPr wrap="square" rtlCol="0">
            <a:spAutoFit/>
          </a:bodyPr>
          <a:lstStyle/>
          <a:p>
            <a:r>
              <a:rPr lang="en-US" dirty="0">
                <a:solidFill>
                  <a:schemeClr val="accent1"/>
                </a:solidFill>
                <a:latin typeface="Arial" panose="020B0604020202020204" pitchFamily="34" charset="0"/>
                <a:cs typeface="Arial" panose="020B0604020202020204" pitchFamily="34" charset="0"/>
              </a:rPr>
              <a:t>April 2021</a:t>
            </a:r>
          </a:p>
        </p:txBody>
      </p:sp>
      <p:pic>
        <p:nvPicPr>
          <p:cNvPr id="10" name="Picture 9" descr="A picture containing drawing&#10;&#10;Description automatically generated">
            <a:extLst>
              <a:ext uri="{FF2B5EF4-FFF2-40B4-BE49-F238E27FC236}">
                <a16:creationId xmlns:a16="http://schemas.microsoft.com/office/drawing/2014/main" id="{380C8C7E-E3F3-4FDE-92EF-6C01AA86C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893" y="5847495"/>
            <a:ext cx="2298582" cy="587678"/>
          </a:xfrm>
          <a:prstGeom prst="rect">
            <a:avLst/>
          </a:prstGeom>
        </p:spPr>
      </p:pic>
      <p:pic>
        <p:nvPicPr>
          <p:cNvPr id="12" name="Picture 11">
            <a:extLst>
              <a:ext uri="{FF2B5EF4-FFF2-40B4-BE49-F238E27FC236}">
                <a16:creationId xmlns:a16="http://schemas.microsoft.com/office/drawing/2014/main" id="{BC066354-B904-462E-A7B6-EE27474AA8C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32563" y="6005796"/>
            <a:ext cx="971926" cy="369332"/>
          </a:xfrm>
          <a:prstGeom prst="rect">
            <a:avLst/>
          </a:prstGeom>
        </p:spPr>
      </p:pic>
    </p:spTree>
    <p:extLst>
      <p:ext uri="{BB962C8B-B14F-4D97-AF65-F5344CB8AC3E}">
        <p14:creationId xmlns:p14="http://schemas.microsoft.com/office/powerpoint/2010/main" val="334331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12EC4B03-023D-4BB3-9531-8E0B34758EDA}"/>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Capitalization Table</a:t>
            </a:r>
          </a:p>
        </p:txBody>
      </p:sp>
      <p:sp>
        <p:nvSpPr>
          <p:cNvPr id="91139" name="Content Placeholder 2">
            <a:extLst>
              <a:ext uri="{FF2B5EF4-FFF2-40B4-BE49-F238E27FC236}">
                <a16:creationId xmlns:a16="http://schemas.microsoft.com/office/drawing/2014/main" id="{6533676E-DC55-47CD-B130-394660DB213C}"/>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dirty="0">
                <a:latin typeface="Arial Narrow" panose="020B0606020202030204" pitchFamily="34" charset="0"/>
                <a:ea typeface="ＭＳ Ｐゴシック" panose="020B0600070205080204" pitchFamily="34" charset="-128"/>
              </a:rPr>
              <a:t>A “cap table” is a list of your company’s securities (stocks, options, warrants, etc.)</a:t>
            </a:r>
          </a:p>
          <a:p>
            <a:r>
              <a:rPr lang="en-US" altLang="en-US" dirty="0">
                <a:latin typeface="Arial Narrow" panose="020B0606020202030204" pitchFamily="34" charset="0"/>
                <a:ea typeface="ＭＳ Ｐゴシック" panose="020B0600070205080204" pitchFamily="34" charset="-128"/>
              </a:rPr>
              <a:t>Cap table tells you “who owns what.”</a:t>
            </a:r>
          </a:p>
          <a:p>
            <a:r>
              <a:rPr lang="en-US" altLang="en-US" dirty="0">
                <a:latin typeface="Arial Narrow" panose="020B0606020202030204" pitchFamily="34" charset="0"/>
                <a:ea typeface="ＭＳ Ｐゴシック" panose="020B0600070205080204" pitchFamily="34" charset="-128"/>
              </a:rPr>
              <a:t>Your cap table must always be current to make good decisions.</a:t>
            </a:r>
          </a:p>
          <a:p>
            <a:r>
              <a:rPr lang="en-US" altLang="en-US" dirty="0">
                <a:latin typeface="Arial Narrow" panose="020B0606020202030204" pitchFamily="34" charset="0"/>
                <a:ea typeface="ＭＳ Ｐゴシック" panose="020B0600070205080204" pitchFamily="34" charset="-128"/>
              </a:rPr>
              <a:t>There is no “right” way to format your cap table.</a:t>
            </a:r>
          </a:p>
          <a:p>
            <a:r>
              <a:rPr lang="en-US" altLang="en-US" dirty="0">
                <a:latin typeface="Arial Narrow" panose="020B0606020202030204" pitchFamily="34" charset="0"/>
                <a:ea typeface="ＭＳ Ｐゴシック" panose="020B0600070205080204" pitchFamily="34" charset="-128"/>
              </a:rPr>
              <a:t>Keep it simple and organized.</a:t>
            </a:r>
          </a:p>
          <a:p>
            <a:r>
              <a:rPr lang="en-US" altLang="en-US" dirty="0">
                <a:latin typeface="Arial Narrow" panose="020B0606020202030204" pitchFamily="34" charset="0"/>
                <a:ea typeface="ＭＳ Ｐゴシック" panose="020B0600070205080204" pitchFamily="34" charset="-128"/>
              </a:rPr>
              <a:t>Tailor your cap table to your corporate documents.</a:t>
            </a:r>
          </a:p>
          <a:p>
            <a:r>
              <a:rPr lang="en-US" altLang="en-US" dirty="0">
                <a:latin typeface="Arial Narrow" panose="020B0606020202030204" pitchFamily="34" charset="0"/>
                <a:ea typeface="ＭＳ Ｐゴシック" panose="020B0600070205080204" pitchFamily="34" charset="-128"/>
              </a:rPr>
              <a:t>Cap table will be a powerful planning tool for future capital raises.</a:t>
            </a:r>
          </a:p>
          <a:p>
            <a:endParaRPr lang="en-US" altLang="en-US" dirty="0">
              <a:latin typeface="Arial Narrow" panose="020B0606020202030204" pitchFamily="34" charset="0"/>
              <a:ea typeface="ＭＳ Ｐゴシック" panose="020B0600070205080204" pitchFamily="34" charset="-128"/>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7DAB45E6-491F-49C5-BC1E-C4EC659A514B}"/>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a:latin typeface="Arial" panose="020B0604020202020204" pitchFamily="34" charset="0"/>
                <a:ea typeface="ＭＳ Ｐゴシック" panose="020B0600070205080204" pitchFamily="34" charset="-128"/>
                <a:cs typeface="Arial" panose="020B0604020202020204" pitchFamily="34" charset="0"/>
              </a:rPr>
              <a:t>Keeping it Updated	</a:t>
            </a:r>
          </a:p>
        </p:txBody>
      </p:sp>
      <p:sp>
        <p:nvSpPr>
          <p:cNvPr id="3" name="Content Placeholder 2">
            <a:extLst>
              <a:ext uri="{FF2B5EF4-FFF2-40B4-BE49-F238E27FC236}">
                <a16:creationId xmlns:a16="http://schemas.microsoft.com/office/drawing/2014/main" id="{09A19F7A-429C-4197-9FE7-79CAB137AD44}"/>
              </a:ext>
            </a:extLst>
          </p:cNvPr>
          <p:cNvSpPr>
            <a:spLocks noGrp="1"/>
          </p:cNvSpPr>
          <p:nvPr>
            <p:ph idx="1"/>
          </p:nvPr>
        </p:nvSpPr>
        <p:spPr>
          <a:xfrm>
            <a:off x="457200" y="1295400"/>
            <a:ext cx="8229600" cy="4681538"/>
          </a:xfrm>
        </p:spPr>
        <p:txBody>
          <a:bodyPr>
            <a:normAutofit/>
          </a:bodyPr>
          <a:lstStyle/>
          <a:p>
            <a:pPr>
              <a:buFont typeface="Arial" charset="0"/>
              <a:buChar char="•"/>
              <a:defRPr/>
            </a:pPr>
            <a:r>
              <a:rPr lang="en-US" dirty="0">
                <a:latin typeface="Arial Narrow" panose="020B0606020202030204" pitchFamily="34" charset="0"/>
              </a:rPr>
              <a:t>Keep cap table current at all times.</a:t>
            </a:r>
          </a:p>
          <a:p>
            <a:pPr>
              <a:buFont typeface="Arial" charset="0"/>
              <a:buChar char="•"/>
              <a:defRPr/>
            </a:pPr>
            <a:r>
              <a:rPr lang="en-US" dirty="0">
                <a:latin typeface="Arial Narrow" panose="020B0606020202030204" pitchFamily="34" charset="0"/>
              </a:rPr>
              <a:t>Will be required by investors in due diligence.</a:t>
            </a:r>
          </a:p>
          <a:p>
            <a:pPr>
              <a:buFont typeface="Arial" charset="0"/>
              <a:buChar char="•"/>
              <a:defRPr/>
            </a:pPr>
            <a:r>
              <a:rPr lang="en-US" dirty="0">
                <a:latin typeface="Arial Narrow" panose="020B0606020202030204" pitchFamily="34" charset="0"/>
              </a:rPr>
              <a:t>Assists you in making good decisions quickly.</a:t>
            </a:r>
          </a:p>
          <a:p>
            <a:pPr lvl="1">
              <a:buFont typeface="Arial" charset="0"/>
              <a:buChar char="–"/>
              <a:defRPr/>
            </a:pPr>
            <a:r>
              <a:rPr lang="en-US" dirty="0">
                <a:latin typeface="Arial Narrow" panose="020B0606020202030204" pitchFamily="34" charset="0"/>
              </a:rPr>
              <a:t>Run scenarios on pre-money valuation, on new financing, or future rounds of financing</a:t>
            </a:r>
          </a:p>
          <a:p>
            <a:pPr lvl="1">
              <a:buFont typeface="Arial" charset="0"/>
              <a:buChar char="–"/>
              <a:defRPr/>
            </a:pPr>
            <a:r>
              <a:rPr lang="en-US" dirty="0">
                <a:latin typeface="Arial Narrow" panose="020B0606020202030204" pitchFamily="34" charset="0"/>
              </a:rPr>
              <a:t>Analyze dilution impact of different sizes of financing round</a:t>
            </a:r>
          </a:p>
          <a:p>
            <a:pPr lvl="1">
              <a:buFont typeface="Arial" charset="0"/>
              <a:buChar char="–"/>
              <a:defRPr/>
            </a:pPr>
            <a:r>
              <a:rPr lang="en-US" dirty="0">
                <a:latin typeface="Arial Narrow" panose="020B0606020202030204" pitchFamily="34" charset="0"/>
              </a:rPr>
              <a:t>Impact of option pool or granting of specific amount of options to a new hire</a:t>
            </a:r>
          </a:p>
          <a:p>
            <a:pPr marL="0" indent="0">
              <a:buFont typeface="Arial" charset="0"/>
              <a:buNone/>
              <a:defRPr/>
            </a:pPr>
            <a:endParaRPr 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EEB594F2-E7D9-4A26-97FC-DB620455CCB6}"/>
              </a:ext>
            </a:extLst>
          </p:cNvPr>
          <p:cNvSpPr>
            <a:spLocks noGrp="1" noChangeArrowheads="1"/>
          </p:cNvSpPr>
          <p:nvPr>
            <p:ph type="title"/>
          </p:nvPr>
        </p:nvSpPr>
        <p:spPr bwMode="auto">
          <a:xfrm>
            <a:off x="457200" y="279400"/>
            <a:ext cx="8229600" cy="706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cap="none" dirty="0">
                <a:latin typeface="Arial" panose="020B0604020202020204" pitchFamily="34" charset="0"/>
                <a:ea typeface="ＭＳ Ｐゴシック" panose="020B0600070205080204" pitchFamily="34" charset="-128"/>
                <a:cs typeface="Arial" panose="020B0604020202020204" pitchFamily="34" charset="0"/>
              </a:rPr>
              <a:t>Common Terms</a:t>
            </a:r>
          </a:p>
        </p:txBody>
      </p:sp>
      <p:sp>
        <p:nvSpPr>
          <p:cNvPr id="95235" name="Content Placeholder 2">
            <a:extLst>
              <a:ext uri="{FF2B5EF4-FFF2-40B4-BE49-F238E27FC236}">
                <a16:creationId xmlns:a16="http://schemas.microsoft.com/office/drawing/2014/main" id="{C2A0D31A-D3CD-4FB3-B792-524D34B42196}"/>
              </a:ext>
            </a:extLst>
          </p:cNvPr>
          <p:cNvSpPr>
            <a:spLocks noGrp="1"/>
          </p:cNvSpPr>
          <p:nvPr>
            <p:ph idx="1"/>
          </p:nvPr>
        </p:nvSpPr>
        <p:spPr bwMode="auto">
          <a:xfrm>
            <a:off x="457200" y="1295400"/>
            <a:ext cx="822960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dirty="0">
                <a:latin typeface="Arial Narrow" panose="020B0606020202030204" pitchFamily="34" charset="0"/>
                <a:ea typeface="ＭＳ Ｐゴシック" panose="020B0600070205080204" pitchFamily="34" charset="-128"/>
              </a:rPr>
              <a:t>Shares / Units</a:t>
            </a:r>
          </a:p>
          <a:p>
            <a:pPr lvl="1"/>
            <a:r>
              <a:rPr lang="en-US" altLang="en-US" sz="2800" dirty="0">
                <a:latin typeface="Arial Narrow" panose="020B0606020202030204" pitchFamily="34" charset="0"/>
                <a:ea typeface="ＭＳ Ｐゴシック" panose="020B0600070205080204" pitchFamily="34" charset="-128"/>
              </a:rPr>
              <a:t>Corporation – shares</a:t>
            </a:r>
          </a:p>
          <a:p>
            <a:pPr lvl="1"/>
            <a:r>
              <a:rPr lang="en-US" altLang="en-US" sz="2800" dirty="0">
                <a:latin typeface="Arial Narrow" panose="020B0606020202030204" pitchFamily="34" charset="0"/>
                <a:ea typeface="ＭＳ Ｐゴシック" panose="020B0600070205080204" pitchFamily="34" charset="-128"/>
              </a:rPr>
              <a:t>LLC - units</a:t>
            </a:r>
          </a:p>
          <a:p>
            <a:r>
              <a:rPr lang="en-US" altLang="en-US" dirty="0">
                <a:latin typeface="Arial Narrow" panose="020B0606020202030204" pitchFamily="34" charset="0"/>
                <a:ea typeface="ＭＳ Ｐゴシック" panose="020B0600070205080204" pitchFamily="34" charset="-128"/>
              </a:rPr>
              <a:t>Rounds / Series - defines specific financing event</a:t>
            </a:r>
          </a:p>
          <a:p>
            <a:pPr lvl="1"/>
            <a:r>
              <a:rPr lang="en-US" altLang="en-US" sz="2800" dirty="0">
                <a:latin typeface="Arial Narrow" panose="020B0606020202030204" pitchFamily="34" charset="0"/>
                <a:ea typeface="ＭＳ Ｐゴシック" panose="020B0600070205080204" pitchFamily="34" charset="-128"/>
              </a:rPr>
              <a:t>Founders</a:t>
            </a:r>
          </a:p>
          <a:p>
            <a:pPr lvl="1"/>
            <a:r>
              <a:rPr lang="en-US" altLang="en-US" sz="2800" dirty="0">
                <a:latin typeface="Arial Narrow" panose="020B0606020202030204" pitchFamily="34" charset="0"/>
                <a:ea typeface="ＭＳ Ｐゴシック" panose="020B0600070205080204" pitchFamily="34" charset="-128"/>
              </a:rPr>
              <a:t>Friends and family</a:t>
            </a:r>
          </a:p>
          <a:p>
            <a:pPr lvl="1"/>
            <a:r>
              <a:rPr lang="en-US" altLang="en-US" sz="2800" dirty="0">
                <a:latin typeface="Arial Narrow" panose="020B0606020202030204" pitchFamily="34" charset="0"/>
                <a:ea typeface="ＭＳ Ｐゴシック" panose="020B0600070205080204" pitchFamily="34" charset="-128"/>
              </a:rPr>
              <a:t>Seed</a:t>
            </a:r>
          </a:p>
          <a:p>
            <a:pPr lvl="1"/>
            <a:r>
              <a:rPr lang="en-US" altLang="en-US" sz="2800" dirty="0">
                <a:latin typeface="Arial Narrow" panose="020B0606020202030204" pitchFamily="34" charset="0"/>
                <a:ea typeface="ＭＳ Ｐゴシック" panose="020B0600070205080204" pitchFamily="34" charset="-128"/>
              </a:rPr>
              <a:t>Series A…</a:t>
            </a:r>
          </a:p>
          <a:p>
            <a:endParaRPr lang="en-US" altLang="en-US" dirty="0">
              <a:latin typeface="Arial Narrow" panose="020B0606020202030204" pitchFamily="34" charset="0"/>
              <a:ea typeface="ＭＳ Ｐゴシック" panose="020B0600070205080204" pitchFamily="34" charset="-128"/>
            </a:endParaRPr>
          </a:p>
          <a:p>
            <a:endParaRPr lang="en-US" altLang="en-US"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120732224"/>
      </p:ext>
    </p:extLst>
  </p:cSld>
  <p:clrMapOvr>
    <a:masterClrMapping/>
  </p:clrMapOvr>
  <p:transition spd="slow"/>
</p:sld>
</file>

<file path=ppt/theme/theme1.xml><?xml version="1.0" encoding="utf-8"?>
<a:theme xmlns:a="http://schemas.openxmlformats.org/drawingml/2006/main" name="Office Theme">
  <a:themeElements>
    <a:clrScheme name="GDMP Brand Standards">
      <a:dk1>
        <a:sysClr val="windowText" lastClr="000000"/>
      </a:dk1>
      <a:lt1>
        <a:sysClr val="window" lastClr="FFFFFF"/>
      </a:lt1>
      <a:dk2>
        <a:srgbClr val="636466"/>
      </a:dk2>
      <a:lt2>
        <a:srgbClr val="BCBEC0"/>
      </a:lt2>
      <a:accent1>
        <a:srgbClr val="E82C2A"/>
      </a:accent1>
      <a:accent2>
        <a:srgbClr val="FFD100"/>
      </a:accent2>
      <a:accent3>
        <a:srgbClr val="003A5D"/>
      </a:accent3>
      <a:accent4>
        <a:srgbClr val="BFD22B"/>
      </a:accent4>
      <a:accent5>
        <a:srgbClr val="F7921E"/>
      </a:accent5>
      <a:accent6>
        <a:srgbClr val="006FBA"/>
      </a:accent6>
      <a:hlink>
        <a:srgbClr val="000000"/>
      </a:hlink>
      <a:folHlink>
        <a:srgbClr val="E82C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4882</TotalTime>
  <Words>1570</Words>
  <Application>Microsoft Office PowerPoint</Application>
  <PresentationFormat>On-screen Show (4:3)</PresentationFormat>
  <Paragraphs>196</Paragraphs>
  <Slides>37</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Arial</vt:lpstr>
      <vt:lpstr>Arial Narrow</vt:lpstr>
      <vt:lpstr>Calibri</vt:lpstr>
      <vt:lpstr>Office Theme</vt:lpstr>
      <vt:lpstr>Worksheet</vt:lpstr>
      <vt:lpstr>Microsoft Excel Worksheet</vt:lpstr>
      <vt:lpstr>PowerPoint Presentation</vt:lpstr>
      <vt:lpstr>Today’s presenter</vt:lpstr>
      <vt:lpstr>A joint collaboration </vt:lpstr>
      <vt:lpstr>WELCOME</vt:lpstr>
      <vt:lpstr>AGENDA</vt:lpstr>
      <vt:lpstr>PowerPoint Presentation</vt:lpstr>
      <vt:lpstr>Capitalization Table</vt:lpstr>
      <vt:lpstr>Keeping it Updated </vt:lpstr>
      <vt:lpstr>Common Terms</vt:lpstr>
      <vt:lpstr>Common Terms</vt:lpstr>
      <vt:lpstr>Common Terms</vt:lpstr>
      <vt:lpstr>Investors</vt:lpstr>
      <vt:lpstr>Capitalization Table </vt:lpstr>
      <vt:lpstr>Founders</vt:lpstr>
      <vt:lpstr>Capitalization Table Founders</vt:lpstr>
      <vt:lpstr>Friends &amp; Family Round</vt:lpstr>
      <vt:lpstr>Friends &amp; Family Round</vt:lpstr>
      <vt:lpstr>Capitalization Table Friends &amp; Family Round</vt:lpstr>
      <vt:lpstr>Option Pool</vt:lpstr>
      <vt:lpstr>Capitalization Table Option Pool</vt:lpstr>
      <vt:lpstr>Seed Round</vt:lpstr>
      <vt:lpstr>Capitalization Table Seed Round</vt:lpstr>
      <vt:lpstr>Series A </vt:lpstr>
      <vt:lpstr>Series A </vt:lpstr>
      <vt:lpstr>Capitalization Table Series A </vt:lpstr>
      <vt:lpstr>Recapitalization / Down Round</vt:lpstr>
      <vt:lpstr>Recapitalization / Down Round</vt:lpstr>
      <vt:lpstr> Cap Table - Recapitalization / Down Round</vt:lpstr>
      <vt:lpstr>Sale of Company Scenario #1</vt:lpstr>
      <vt:lpstr>Sale of Company Scenario #1 Waterfall</vt:lpstr>
      <vt:lpstr>Sale of Company Scenario #2</vt:lpstr>
      <vt:lpstr>Sale of Company Scenario #2 Waterfall</vt:lpstr>
      <vt:lpstr>Sale of Company Scenario #3 WHAT IF ??</vt:lpstr>
      <vt:lpstr>Sale of Company Scenario #3 WHAT IF ??</vt:lpstr>
      <vt:lpstr>Cap Table Summary</vt:lpstr>
      <vt:lpstr>Final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DeVenney</dc:creator>
  <cp:lastModifiedBy>JD Geneser</cp:lastModifiedBy>
  <cp:revision>86</cp:revision>
  <cp:lastPrinted>2021-04-14T15:28:30Z</cp:lastPrinted>
  <dcterms:created xsi:type="dcterms:W3CDTF">2020-07-27T16:30:43Z</dcterms:created>
  <dcterms:modified xsi:type="dcterms:W3CDTF">2021-04-15T11:34:56Z</dcterms:modified>
</cp:coreProperties>
</file>